
<file path=[Content_Types].xml><?xml version="1.0" encoding="utf-8"?>
<Types xmlns="http://schemas.openxmlformats.org/package/2006/content-types">
  <Default Extension="png" ContentType="image/png"/>
  <Default Extension="bmp" ContentType="image/bmp"/>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66"/>
  </p:notesMasterIdLst>
  <p:sldIdLst>
    <p:sldId id="256" r:id="rId3"/>
    <p:sldId id="262" r:id="rId4"/>
    <p:sldId id="264" r:id="rId5"/>
    <p:sldId id="263" r:id="rId6"/>
    <p:sldId id="265" r:id="rId7"/>
    <p:sldId id="266" r:id="rId8"/>
    <p:sldId id="303" r:id="rId9"/>
    <p:sldId id="291" r:id="rId10"/>
    <p:sldId id="292" r:id="rId11"/>
    <p:sldId id="281" r:id="rId12"/>
    <p:sldId id="270" r:id="rId13"/>
    <p:sldId id="271" r:id="rId14"/>
    <p:sldId id="272" r:id="rId15"/>
    <p:sldId id="273" r:id="rId16"/>
    <p:sldId id="274" r:id="rId17"/>
    <p:sldId id="275" r:id="rId18"/>
    <p:sldId id="276" r:id="rId19"/>
    <p:sldId id="277" r:id="rId20"/>
    <p:sldId id="278" r:id="rId21"/>
    <p:sldId id="279" r:id="rId22"/>
    <p:sldId id="330" r:id="rId23"/>
    <p:sldId id="331" r:id="rId24"/>
    <p:sldId id="280" r:id="rId25"/>
    <p:sldId id="293" r:id="rId26"/>
    <p:sldId id="294" r:id="rId27"/>
    <p:sldId id="295" r:id="rId28"/>
    <p:sldId id="296" r:id="rId29"/>
    <p:sldId id="298" r:id="rId30"/>
    <p:sldId id="299" r:id="rId31"/>
    <p:sldId id="300" r:id="rId32"/>
    <p:sldId id="301" r:id="rId33"/>
    <p:sldId id="302"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17" r:id="rId48"/>
    <p:sldId id="318" r:id="rId49"/>
    <p:sldId id="319" r:id="rId50"/>
    <p:sldId id="320" r:id="rId51"/>
    <p:sldId id="321" r:id="rId52"/>
    <p:sldId id="322" r:id="rId53"/>
    <p:sldId id="323" r:id="rId54"/>
    <p:sldId id="324" r:id="rId55"/>
    <p:sldId id="325" r:id="rId56"/>
    <p:sldId id="326" r:id="rId57"/>
    <p:sldId id="327" r:id="rId58"/>
    <p:sldId id="328" r:id="rId59"/>
    <p:sldId id="329" r:id="rId60"/>
    <p:sldId id="289" r:id="rId61"/>
    <p:sldId id="283" r:id="rId62"/>
    <p:sldId id="284" r:id="rId63"/>
    <p:sldId id="285" r:id="rId64"/>
    <p:sldId id="288" r:id="rId6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なしのセクション" id="{445168B3-A23D-4470-8925-310569DBF42E}">
          <p14:sldIdLst>
            <p14:sldId id="256"/>
            <p14:sldId id="262"/>
            <p14:sldId id="264"/>
            <p14:sldId id="263"/>
            <p14:sldId id="265"/>
            <p14:sldId id="266"/>
            <p14:sldId id="303"/>
            <p14:sldId id="291"/>
            <p14:sldId id="292"/>
            <p14:sldId id="281"/>
            <p14:sldId id="270"/>
            <p14:sldId id="271"/>
            <p14:sldId id="272"/>
            <p14:sldId id="273"/>
            <p14:sldId id="274"/>
            <p14:sldId id="275"/>
            <p14:sldId id="276"/>
            <p14:sldId id="277"/>
            <p14:sldId id="278"/>
            <p14:sldId id="279"/>
            <p14:sldId id="330"/>
            <p14:sldId id="331"/>
            <p14:sldId id="280"/>
            <p14:sldId id="293"/>
            <p14:sldId id="294"/>
            <p14:sldId id="295"/>
            <p14:sldId id="296"/>
            <p14:sldId id="298"/>
            <p14:sldId id="299"/>
            <p14:sldId id="300"/>
            <p14:sldId id="301"/>
            <p14:sldId id="302"/>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289"/>
            <p14:sldId id="283"/>
            <p14:sldId id="284"/>
            <p14:sldId id="285"/>
            <p14:sldId id="28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34AE"/>
    <a:srgbClr val="00A7E2"/>
    <a:srgbClr val="0094C8"/>
    <a:srgbClr val="FF9933"/>
    <a:srgbClr val="FFCC00"/>
    <a:srgbClr val="A365D1"/>
    <a:srgbClr val="9751CB"/>
    <a:srgbClr val="9C5BCD"/>
    <a:srgbClr val="8037B7"/>
    <a:srgbClr val="8238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87249" autoAdjust="0"/>
  </p:normalViewPr>
  <p:slideViewPr>
    <p:cSldViewPr snapToGrid="0">
      <p:cViewPr varScale="1">
        <p:scale>
          <a:sx n="60" d="100"/>
          <a:sy n="60" d="100"/>
        </p:scale>
        <p:origin x="90" y="1230"/>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364D1-15A9-48E8-8AD4-E1E12B6175CB}" type="datetimeFigureOut">
              <a:rPr kumimoji="1" lang="ja-JP" altLang="en-US" smtClean="0"/>
              <a:t>2016/10/13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A89CBB-905F-42C3-A2E8-E915FB9DCF57}" type="slidenum">
              <a:rPr kumimoji="1" lang="ja-JP" altLang="en-US" smtClean="0"/>
              <a:t>‹#›</a:t>
            </a:fld>
            <a:endParaRPr kumimoji="1" lang="ja-JP" altLang="en-US"/>
          </a:p>
        </p:txBody>
      </p:sp>
    </p:spTree>
    <p:extLst>
      <p:ext uri="{BB962C8B-B14F-4D97-AF65-F5344CB8AC3E}">
        <p14:creationId xmlns:p14="http://schemas.microsoft.com/office/powerpoint/2010/main" val="24904356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7A89CBB-905F-42C3-A2E8-E915FB9DCF57}" type="slidenum">
              <a:rPr kumimoji="1" lang="ja-JP" altLang="en-US" smtClean="0"/>
              <a:t>1</a:t>
            </a:fld>
            <a:endParaRPr kumimoji="1" lang="ja-JP" altLang="en-US"/>
          </a:p>
        </p:txBody>
      </p:sp>
    </p:spTree>
    <p:extLst>
      <p:ext uri="{BB962C8B-B14F-4D97-AF65-F5344CB8AC3E}">
        <p14:creationId xmlns:p14="http://schemas.microsoft.com/office/powerpoint/2010/main" val="771996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7A89CBB-905F-42C3-A2E8-E915FB9DCF57}" type="slidenum">
              <a:rPr kumimoji="1" lang="ja-JP" altLang="en-US" smtClean="0"/>
              <a:t>26</a:t>
            </a:fld>
            <a:endParaRPr kumimoji="1" lang="ja-JP" altLang="en-US"/>
          </a:p>
        </p:txBody>
      </p:sp>
    </p:spTree>
    <p:extLst>
      <p:ext uri="{BB962C8B-B14F-4D97-AF65-F5344CB8AC3E}">
        <p14:creationId xmlns:p14="http://schemas.microsoft.com/office/powerpoint/2010/main" val="904700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7A89CBB-905F-42C3-A2E8-E915FB9DCF57}" type="slidenum">
              <a:rPr kumimoji="1" lang="ja-JP" altLang="en-US" smtClean="0"/>
              <a:t>29</a:t>
            </a:fld>
            <a:endParaRPr kumimoji="1" lang="ja-JP" altLang="en-US"/>
          </a:p>
        </p:txBody>
      </p:sp>
    </p:spTree>
    <p:extLst>
      <p:ext uri="{BB962C8B-B14F-4D97-AF65-F5344CB8AC3E}">
        <p14:creationId xmlns:p14="http://schemas.microsoft.com/office/powerpoint/2010/main" val="454780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7A89CBB-905F-42C3-A2E8-E915FB9DCF57}" type="slidenum">
              <a:rPr kumimoji="1" lang="ja-JP" altLang="en-US" smtClean="0"/>
              <a:t>32</a:t>
            </a:fld>
            <a:endParaRPr kumimoji="1" lang="ja-JP" altLang="en-US"/>
          </a:p>
        </p:txBody>
      </p:sp>
    </p:spTree>
    <p:extLst>
      <p:ext uri="{BB962C8B-B14F-4D97-AF65-F5344CB8AC3E}">
        <p14:creationId xmlns:p14="http://schemas.microsoft.com/office/powerpoint/2010/main" val="3688863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7A89CBB-905F-42C3-A2E8-E915FB9DCF57}" type="slidenum">
              <a:rPr kumimoji="1" lang="ja-JP" altLang="en-US" smtClean="0"/>
              <a:t>34</a:t>
            </a:fld>
            <a:endParaRPr kumimoji="1" lang="ja-JP" altLang="en-US"/>
          </a:p>
        </p:txBody>
      </p:sp>
    </p:spTree>
    <p:extLst>
      <p:ext uri="{BB962C8B-B14F-4D97-AF65-F5344CB8AC3E}">
        <p14:creationId xmlns:p14="http://schemas.microsoft.com/office/powerpoint/2010/main" val="1818899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7A89CBB-905F-42C3-A2E8-E915FB9DCF57}" type="slidenum">
              <a:rPr kumimoji="1" lang="ja-JP" altLang="en-US" smtClean="0"/>
              <a:t>37</a:t>
            </a:fld>
            <a:endParaRPr kumimoji="1" lang="ja-JP" altLang="en-US"/>
          </a:p>
        </p:txBody>
      </p:sp>
    </p:spTree>
    <p:extLst>
      <p:ext uri="{BB962C8B-B14F-4D97-AF65-F5344CB8AC3E}">
        <p14:creationId xmlns:p14="http://schemas.microsoft.com/office/powerpoint/2010/main" val="6530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7A89CBB-905F-42C3-A2E8-E915FB9DCF57}" type="slidenum">
              <a:rPr kumimoji="1" lang="ja-JP" altLang="en-US" smtClean="0"/>
              <a:t>38</a:t>
            </a:fld>
            <a:endParaRPr kumimoji="1" lang="ja-JP" altLang="en-US"/>
          </a:p>
        </p:txBody>
      </p:sp>
    </p:spTree>
    <p:extLst>
      <p:ext uri="{BB962C8B-B14F-4D97-AF65-F5344CB8AC3E}">
        <p14:creationId xmlns:p14="http://schemas.microsoft.com/office/powerpoint/2010/main" val="4106699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7A89CBB-905F-42C3-A2E8-E915FB9DCF57}" type="slidenum">
              <a:rPr kumimoji="1" lang="ja-JP" altLang="en-US" smtClean="0"/>
              <a:t>41</a:t>
            </a:fld>
            <a:endParaRPr kumimoji="1" lang="ja-JP" altLang="en-US"/>
          </a:p>
        </p:txBody>
      </p:sp>
    </p:spTree>
    <p:extLst>
      <p:ext uri="{BB962C8B-B14F-4D97-AF65-F5344CB8AC3E}">
        <p14:creationId xmlns:p14="http://schemas.microsoft.com/office/powerpoint/2010/main" val="1619526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intel core i7 5960K 768GFLOPS</a:t>
            </a:r>
          </a:p>
          <a:p>
            <a:r>
              <a:rPr kumimoji="1" lang="en-US" altLang="ja-JP" dirty="0" smtClean="0"/>
              <a:t>Xeon Phi 61core</a:t>
            </a:r>
            <a:r>
              <a:rPr kumimoji="1" lang="en-US" altLang="ja-JP" baseline="0" dirty="0" smtClean="0"/>
              <a:t> 1.208TFLOPS </a:t>
            </a:r>
            <a:r>
              <a:rPr kumimoji="1" lang="ja-JP" altLang="en-US" baseline="0" dirty="0" smtClean="0"/>
              <a:t>→</a:t>
            </a:r>
            <a:r>
              <a:rPr kumimoji="1" lang="en-US" altLang="ja-JP" baseline="0" dirty="0" smtClean="0"/>
              <a:t> 1.57</a:t>
            </a:r>
            <a:r>
              <a:rPr kumimoji="1" lang="ja-JP" altLang="en-US" baseline="0" dirty="0" smtClean="0"/>
              <a:t>倍</a:t>
            </a:r>
            <a:endParaRPr kumimoji="1" lang="en-US" altLang="ja-JP" baseline="0" dirty="0" smtClean="0"/>
          </a:p>
          <a:p>
            <a:r>
              <a:rPr kumimoji="1" lang="ja-JP" altLang="en-US" dirty="0" smtClean="0"/>
              <a:t>京　</a:t>
            </a:r>
            <a:r>
              <a:rPr kumimoji="1" lang="en-US" altLang="ja-JP" dirty="0" smtClean="0"/>
              <a:t>10PFLOPS</a:t>
            </a:r>
          </a:p>
          <a:p>
            <a:r>
              <a:rPr kumimoji="1" lang="ja-JP" altLang="en-US" dirty="0" smtClean="0"/>
              <a:t> → </a:t>
            </a:r>
            <a:r>
              <a:rPr kumimoji="1" lang="en-US" altLang="ja-JP" dirty="0" smtClean="0"/>
              <a:t>8278</a:t>
            </a:r>
            <a:r>
              <a:rPr kumimoji="1" lang="ja-JP" altLang="en-US" dirty="0" smtClean="0"/>
              <a:t>倍</a:t>
            </a:r>
            <a:endParaRPr kumimoji="1" lang="ja-JP" altLang="en-US" dirty="0"/>
          </a:p>
        </p:txBody>
      </p:sp>
      <p:sp>
        <p:nvSpPr>
          <p:cNvPr id="4" name="スライド番号プレースホルダー 3"/>
          <p:cNvSpPr>
            <a:spLocks noGrp="1"/>
          </p:cNvSpPr>
          <p:nvPr>
            <p:ph type="sldNum" sz="quarter" idx="10"/>
          </p:nvPr>
        </p:nvSpPr>
        <p:spPr/>
        <p:txBody>
          <a:bodyPr/>
          <a:lstStyle/>
          <a:p>
            <a:fld id="{07A89CBB-905F-42C3-A2E8-E915FB9DCF57}" type="slidenum">
              <a:rPr kumimoji="1" lang="ja-JP" altLang="en-US" smtClean="0"/>
              <a:t>47</a:t>
            </a:fld>
            <a:endParaRPr kumimoji="1" lang="ja-JP" altLang="en-US"/>
          </a:p>
        </p:txBody>
      </p:sp>
    </p:spTree>
    <p:extLst>
      <p:ext uri="{BB962C8B-B14F-4D97-AF65-F5344CB8AC3E}">
        <p14:creationId xmlns:p14="http://schemas.microsoft.com/office/powerpoint/2010/main" val="453101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7A89CBB-905F-42C3-A2E8-E915FB9DCF57}" type="slidenum">
              <a:rPr kumimoji="1" lang="ja-JP" altLang="en-US" smtClean="0"/>
              <a:t>60</a:t>
            </a:fld>
            <a:endParaRPr kumimoji="1" lang="ja-JP" altLang="en-US"/>
          </a:p>
        </p:txBody>
      </p:sp>
    </p:spTree>
    <p:extLst>
      <p:ext uri="{BB962C8B-B14F-4D97-AF65-F5344CB8AC3E}">
        <p14:creationId xmlns:p14="http://schemas.microsoft.com/office/powerpoint/2010/main" val="2366156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7A89CBB-905F-42C3-A2E8-E915FB9DCF57}" type="slidenum">
              <a:rPr kumimoji="1" lang="ja-JP" altLang="en-US" smtClean="0"/>
              <a:t>61</a:t>
            </a:fld>
            <a:endParaRPr kumimoji="1" lang="ja-JP" altLang="en-US"/>
          </a:p>
        </p:txBody>
      </p:sp>
    </p:spTree>
    <p:extLst>
      <p:ext uri="{BB962C8B-B14F-4D97-AF65-F5344CB8AC3E}">
        <p14:creationId xmlns:p14="http://schemas.microsoft.com/office/powerpoint/2010/main" val="2525795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7A89CBB-905F-42C3-A2E8-E915FB9DCF57}" type="slidenum">
              <a:rPr kumimoji="1" lang="ja-JP" altLang="en-US" smtClean="0"/>
              <a:t>5</a:t>
            </a:fld>
            <a:endParaRPr kumimoji="1" lang="ja-JP" altLang="en-US"/>
          </a:p>
        </p:txBody>
      </p:sp>
    </p:spTree>
    <p:extLst>
      <p:ext uri="{BB962C8B-B14F-4D97-AF65-F5344CB8AC3E}">
        <p14:creationId xmlns:p14="http://schemas.microsoft.com/office/powerpoint/2010/main" val="203943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7A89CBB-905F-42C3-A2E8-E915FB9DCF57}" type="slidenum">
              <a:rPr kumimoji="1" lang="ja-JP" altLang="en-US" smtClean="0"/>
              <a:t>7</a:t>
            </a:fld>
            <a:endParaRPr kumimoji="1" lang="ja-JP" altLang="en-US"/>
          </a:p>
        </p:txBody>
      </p:sp>
    </p:spTree>
    <p:extLst>
      <p:ext uri="{BB962C8B-B14F-4D97-AF65-F5344CB8AC3E}">
        <p14:creationId xmlns:p14="http://schemas.microsoft.com/office/powerpoint/2010/main" val="3084346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
          <p:cNvSpPr>
            <a:spLocks noGrp="1" noRot="1" noChangeAspect="1" noChangeArrowheads="1" noTextEdit="1"/>
          </p:cNvSpPr>
          <p:nvPr>
            <p:ph type="sldImg"/>
          </p:nvPr>
        </p:nvSpPr>
        <p:spPr>
          <a:xfrm>
            <a:off x="79375" y="750888"/>
            <a:ext cx="6577013" cy="3700462"/>
          </a:xfrm>
          <a:solidFill>
            <a:srgbClr val="FFFFFF"/>
          </a:solidFill>
          <a:ln>
            <a:solidFill>
              <a:srgbClr val="000000"/>
            </a:solidFill>
            <a:miter lim="800000"/>
            <a:headEnd/>
            <a:tailEnd/>
          </a:ln>
        </p:spPr>
      </p:sp>
      <p:sp>
        <p:nvSpPr>
          <p:cNvPr id="27651" name="Rectangle 2"/>
          <p:cNvSpPr>
            <a:spLocks noGrp="1" noChangeArrowheads="1"/>
          </p:cNvSpPr>
          <p:nvPr>
            <p:ph type="body" idx="1"/>
          </p:nvPr>
        </p:nvSpPr>
        <p:spPr>
          <a:xfrm>
            <a:off x="673100" y="4687888"/>
            <a:ext cx="5389563" cy="4441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ja-JP" altLang="ja-JP" smtClean="0"/>
          </a:p>
        </p:txBody>
      </p:sp>
    </p:spTree>
    <p:extLst>
      <p:ext uri="{BB962C8B-B14F-4D97-AF65-F5344CB8AC3E}">
        <p14:creationId xmlns:p14="http://schemas.microsoft.com/office/powerpoint/2010/main" val="1487565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
          <p:cNvSpPr>
            <a:spLocks noGrp="1" noRot="1" noChangeAspect="1" noChangeArrowheads="1" noTextEdit="1"/>
          </p:cNvSpPr>
          <p:nvPr>
            <p:ph type="sldImg"/>
          </p:nvPr>
        </p:nvSpPr>
        <p:spPr>
          <a:xfrm>
            <a:off x="79375" y="750888"/>
            <a:ext cx="6577013" cy="3700462"/>
          </a:xfrm>
          <a:solidFill>
            <a:srgbClr val="FFFFFF"/>
          </a:solidFill>
          <a:ln>
            <a:solidFill>
              <a:srgbClr val="000000"/>
            </a:solidFill>
            <a:miter lim="800000"/>
            <a:headEnd/>
            <a:tailEnd/>
          </a:ln>
        </p:spPr>
      </p:sp>
      <p:sp>
        <p:nvSpPr>
          <p:cNvPr id="28675" name="Rectangle 2"/>
          <p:cNvSpPr>
            <a:spLocks noGrp="1" noChangeArrowheads="1"/>
          </p:cNvSpPr>
          <p:nvPr>
            <p:ph type="body" idx="1"/>
          </p:nvPr>
        </p:nvSpPr>
        <p:spPr>
          <a:xfrm>
            <a:off x="673100" y="4687888"/>
            <a:ext cx="5389563" cy="4441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ja-JP" altLang="ja-JP" smtClean="0"/>
          </a:p>
        </p:txBody>
      </p:sp>
    </p:spTree>
    <p:extLst>
      <p:ext uri="{BB962C8B-B14F-4D97-AF65-F5344CB8AC3E}">
        <p14:creationId xmlns:p14="http://schemas.microsoft.com/office/powerpoint/2010/main" val="3076475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1"/>
          <p:cNvSpPr>
            <a:spLocks noGrp="1" noRot="1" noChangeAspect="1" noChangeArrowheads="1" noTextEdit="1"/>
          </p:cNvSpPr>
          <p:nvPr>
            <p:ph type="sldImg"/>
          </p:nvPr>
        </p:nvSpPr>
        <p:spPr>
          <a:xfrm>
            <a:off x="79375" y="750888"/>
            <a:ext cx="6577013" cy="3700462"/>
          </a:xfrm>
          <a:solidFill>
            <a:srgbClr val="FFFFFF"/>
          </a:solidFill>
          <a:ln>
            <a:solidFill>
              <a:srgbClr val="000000"/>
            </a:solidFill>
            <a:miter lim="800000"/>
            <a:headEnd/>
            <a:tailEnd/>
          </a:ln>
        </p:spPr>
      </p:sp>
      <p:sp>
        <p:nvSpPr>
          <p:cNvPr id="30723" name="Rectangle 2"/>
          <p:cNvSpPr>
            <a:spLocks noGrp="1" noChangeArrowheads="1"/>
          </p:cNvSpPr>
          <p:nvPr>
            <p:ph type="body" idx="1"/>
          </p:nvPr>
        </p:nvSpPr>
        <p:spPr>
          <a:xfrm>
            <a:off x="673100" y="4687888"/>
            <a:ext cx="5389563" cy="4441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ja-JP" altLang="ja-JP" smtClean="0"/>
          </a:p>
        </p:txBody>
      </p:sp>
    </p:spTree>
    <p:extLst>
      <p:ext uri="{BB962C8B-B14F-4D97-AF65-F5344CB8AC3E}">
        <p14:creationId xmlns:p14="http://schemas.microsoft.com/office/powerpoint/2010/main" val="4263710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1"/>
          <p:cNvSpPr>
            <a:spLocks noGrp="1" noRot="1" noChangeAspect="1" noChangeArrowheads="1" noTextEdit="1"/>
          </p:cNvSpPr>
          <p:nvPr>
            <p:ph type="sldImg"/>
          </p:nvPr>
        </p:nvSpPr>
        <p:spPr>
          <a:xfrm>
            <a:off x="79375" y="750888"/>
            <a:ext cx="6577013" cy="3700462"/>
          </a:xfrm>
          <a:solidFill>
            <a:srgbClr val="FFFFFF"/>
          </a:solidFill>
          <a:ln>
            <a:solidFill>
              <a:srgbClr val="000000"/>
            </a:solidFill>
            <a:miter lim="800000"/>
            <a:headEnd/>
            <a:tailEnd/>
          </a:ln>
        </p:spPr>
      </p:sp>
      <p:sp>
        <p:nvSpPr>
          <p:cNvPr id="31747" name="Rectangle 2"/>
          <p:cNvSpPr>
            <a:spLocks noGrp="1" noChangeArrowheads="1"/>
          </p:cNvSpPr>
          <p:nvPr>
            <p:ph type="body" idx="1"/>
          </p:nvPr>
        </p:nvSpPr>
        <p:spPr>
          <a:xfrm>
            <a:off x="673100" y="4687888"/>
            <a:ext cx="5389563" cy="4441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ja-JP" altLang="ja-JP" smtClean="0"/>
          </a:p>
        </p:txBody>
      </p:sp>
    </p:spTree>
    <p:extLst>
      <p:ext uri="{BB962C8B-B14F-4D97-AF65-F5344CB8AC3E}">
        <p14:creationId xmlns:p14="http://schemas.microsoft.com/office/powerpoint/2010/main" val="941042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1"/>
          <p:cNvSpPr>
            <a:spLocks noGrp="1" noRot="1" noChangeAspect="1" noChangeArrowheads="1" noTextEdit="1"/>
          </p:cNvSpPr>
          <p:nvPr>
            <p:ph type="sldImg"/>
          </p:nvPr>
        </p:nvSpPr>
        <p:spPr>
          <a:xfrm>
            <a:off x="79375" y="750888"/>
            <a:ext cx="6577013" cy="3700462"/>
          </a:xfrm>
          <a:solidFill>
            <a:srgbClr val="FFFFFF"/>
          </a:solidFill>
          <a:ln>
            <a:solidFill>
              <a:srgbClr val="000000"/>
            </a:solidFill>
            <a:miter lim="800000"/>
            <a:headEnd/>
            <a:tailEnd/>
          </a:ln>
        </p:spPr>
      </p:sp>
      <p:sp>
        <p:nvSpPr>
          <p:cNvPr id="33795" name="Rectangle 2"/>
          <p:cNvSpPr>
            <a:spLocks noGrp="1" noChangeArrowheads="1"/>
          </p:cNvSpPr>
          <p:nvPr>
            <p:ph type="body" idx="1"/>
          </p:nvPr>
        </p:nvSpPr>
        <p:spPr>
          <a:xfrm>
            <a:off x="673100" y="4687888"/>
            <a:ext cx="5389563" cy="4441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ja-JP" altLang="ja-JP" smtClean="0"/>
          </a:p>
        </p:txBody>
      </p:sp>
    </p:spTree>
    <p:extLst>
      <p:ext uri="{BB962C8B-B14F-4D97-AF65-F5344CB8AC3E}">
        <p14:creationId xmlns:p14="http://schemas.microsoft.com/office/powerpoint/2010/main" val="590011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7A89CBB-905F-42C3-A2E8-E915FB9DCF57}" type="slidenum">
              <a:rPr kumimoji="1" lang="ja-JP" altLang="en-US" smtClean="0"/>
              <a:t>25</a:t>
            </a:fld>
            <a:endParaRPr kumimoji="1" lang="ja-JP" altLang="en-US"/>
          </a:p>
        </p:txBody>
      </p:sp>
    </p:spTree>
    <p:extLst>
      <p:ext uri="{BB962C8B-B14F-4D97-AF65-F5344CB8AC3E}">
        <p14:creationId xmlns:p14="http://schemas.microsoft.com/office/powerpoint/2010/main" val="2814583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1DBDFE6B-868F-46D1-A9EC-E8890EBA3619}" type="datetime1">
              <a:rPr kumimoji="1" lang="ja-JP" altLang="en-US" smtClean="0"/>
              <a:t>2016/10/13</a:t>
            </a:fld>
            <a:endParaRPr kumimoji="1" lang="ja-JP" altLang="en-US"/>
          </a:p>
        </p:txBody>
      </p:sp>
      <p:sp>
        <p:nvSpPr>
          <p:cNvPr id="5" name="Footer Placeholder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Slide Number Placeholder 5"/>
          <p:cNvSpPr>
            <a:spLocks noGrp="1"/>
          </p:cNvSpPr>
          <p:nvPr>
            <p:ph type="sldNum" sz="quarter" idx="12"/>
          </p:nvPr>
        </p:nvSpPr>
        <p:spPr/>
        <p:txBody>
          <a:bodyPr/>
          <a:lstStyle/>
          <a:p>
            <a:fld id="{DA123A14-9FEA-4829-A7BE-DEE65BF4A4FB}" type="slidenum">
              <a:rPr kumimoji="1" lang="ja-JP" altLang="en-US" smtClean="0"/>
              <a:t>‹#›</a:t>
            </a:fld>
            <a:endParaRPr kumimoji="1" lang="ja-JP" alt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9DD3683F-29DB-4140-ABCB-84B82A52D63B}" type="datetime1">
              <a:rPr kumimoji="1" lang="ja-JP" altLang="en-US" smtClean="0"/>
              <a:t>2016/10/13</a:t>
            </a:fld>
            <a:endParaRPr kumimoji="1" lang="ja-JP" altLang="en-US"/>
          </a:p>
        </p:txBody>
      </p:sp>
      <p:sp>
        <p:nvSpPr>
          <p:cNvPr id="5" name="Footer Placeholder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Slide Number Placeholder 5"/>
          <p:cNvSpPr>
            <a:spLocks noGrp="1"/>
          </p:cNvSpPr>
          <p:nvPr>
            <p:ph type="sldNum" sz="quarter" idx="12"/>
          </p:nvPr>
        </p:nvSpPr>
        <p:spPr/>
        <p:txBody>
          <a:bodyPr/>
          <a:lstStyle/>
          <a:p>
            <a:fld id="{DA123A14-9FEA-4829-A7BE-DEE65BF4A4FB}"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966F542-CE81-4148-BE04-CC74FB32C835}" type="datetime1">
              <a:rPr kumimoji="1" lang="ja-JP" altLang="en-US" smtClean="0"/>
              <a:t>2016/10/13</a:t>
            </a:fld>
            <a:endParaRPr kumimoji="1" lang="ja-JP" altLang="en-US"/>
          </a:p>
        </p:txBody>
      </p:sp>
      <p:sp>
        <p:nvSpPr>
          <p:cNvPr id="5" name="Footer Placeholder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Slide Number Placeholder 5"/>
          <p:cNvSpPr>
            <a:spLocks noGrp="1"/>
          </p:cNvSpPr>
          <p:nvPr>
            <p:ph type="sldNum" sz="quarter" idx="12"/>
          </p:nvPr>
        </p:nvSpPr>
        <p:spPr/>
        <p:txBody>
          <a:bodyPr/>
          <a:lstStyle/>
          <a:p>
            <a:fld id="{DA123A14-9FEA-4829-A7BE-DEE65BF4A4FB}" type="slidenum">
              <a:rPr kumimoji="1" lang="ja-JP" altLang="en-US" smtClean="0"/>
              <a:t>‹#›</a:t>
            </a:fld>
            <a:endParaRPr kumimoji="1" lang="ja-JP"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B407E684-2A8D-4654-8BFD-C97FD059AC63}"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3653624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68858920-8A48-40CF-B189-BBF9B6178282}"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313428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DC70C42D-7531-472B-BEC9-3A4C1AE0D5EC}"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3384504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53AFF03B-5F5E-4B66-A63E-B6DF08FB2CBF}" type="datetime1">
              <a:rPr kumimoji="1" lang="ja-JP" altLang="en-US" smtClean="0"/>
              <a:t>2016/10/13</a:t>
            </a:fld>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7" name="スライド番号プレースホルダー 6"/>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549762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B09AA4BE-4CAB-49DA-98FD-F7DA2E8E3D39}" type="datetime1">
              <a:rPr kumimoji="1" lang="ja-JP" altLang="en-US" smtClean="0"/>
              <a:t>2016/10/13</a:t>
            </a:fld>
            <a:endParaRPr kumimoji="1" lang="ja-JP" altLang="en-US"/>
          </a:p>
        </p:txBody>
      </p:sp>
      <p:sp>
        <p:nvSpPr>
          <p:cNvPr id="8" name="フッター プレースホルダー 7"/>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9" name="スライド番号プレースホルダー 8"/>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3466862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D6264A3B-F2B5-4439-81CF-95745EAF13B6}" type="datetime1">
              <a:rPr kumimoji="1" lang="ja-JP" altLang="en-US" smtClean="0"/>
              <a:t>2016/10/13</a:t>
            </a:fld>
            <a:endParaRPr kumimoji="1" lang="ja-JP" altLang="en-US"/>
          </a:p>
        </p:txBody>
      </p:sp>
      <p:sp>
        <p:nvSpPr>
          <p:cNvPr id="4" name="フッター プレースホルダー 3"/>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5" name="スライド番号プレースホルダー 4"/>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184936108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2F910F8F-3E93-41B4-8B2C-450B137097BD}" type="datetime1">
              <a:rPr kumimoji="1" lang="ja-JP" altLang="en-US" smtClean="0"/>
              <a:t>2016/10/13</a:t>
            </a:fld>
            <a:endParaRPr kumimoji="1" lang="ja-JP" altLang="en-US"/>
          </a:p>
        </p:txBody>
      </p:sp>
      <p:sp>
        <p:nvSpPr>
          <p:cNvPr id="3" name="フッター プレースホルダー 2"/>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4" name="スライド番号プレースホルダー 3"/>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243668424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A214D27-CCA8-4C05-B9B5-693479D49EC3}" type="datetime1">
              <a:rPr kumimoji="1" lang="ja-JP" altLang="en-US" smtClean="0"/>
              <a:t>2016/10/13</a:t>
            </a:fld>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7" name="スライド番号プレースホルダー 6"/>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16148158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Footer Placeholder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Slide Number Placeholder 5"/>
          <p:cNvSpPr>
            <a:spLocks noGrp="1"/>
          </p:cNvSpPr>
          <p:nvPr>
            <p:ph type="sldNum" sz="quarter" idx="12"/>
          </p:nvPr>
        </p:nvSpPr>
        <p:spPr/>
        <p:txBody>
          <a:bodyPr/>
          <a:lstStyle/>
          <a:p>
            <a:fld id="{DA123A14-9FEA-4829-A7BE-DEE65BF4A4FB}"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CB6D310-F14D-41CF-B9C9-587174C5C23D}" type="datetime1">
              <a:rPr kumimoji="1" lang="ja-JP" altLang="en-US" smtClean="0"/>
              <a:t>2016/10/13</a:t>
            </a:fld>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7" name="スライド番号プレースホルダー 6"/>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40581104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D41C228-E7B8-4123-9CC7-BC43810F0373}"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407686124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22DF0DE-6F7A-4E4C-B7DE-8F5B3D7DEE67}"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62881058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581540E4-5CE1-42E0-BB22-370748C95580}" type="datetime1">
              <a:rPr kumimoji="1" lang="ja-JP" altLang="en-US" smtClean="0"/>
              <a:t>2016/10/13</a:t>
            </a:fld>
            <a:endParaRPr kumimoji="1" lang="ja-JP" altLang="en-US"/>
          </a:p>
        </p:txBody>
      </p:sp>
      <p:sp>
        <p:nvSpPr>
          <p:cNvPr id="5" name="Footer Placeholder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Slide Number Placeholder 5"/>
          <p:cNvSpPr>
            <a:spLocks noGrp="1"/>
          </p:cNvSpPr>
          <p:nvPr>
            <p:ph type="sldNum" sz="quarter" idx="12"/>
          </p:nvPr>
        </p:nvSpPr>
        <p:spPr/>
        <p:txBody>
          <a:bodyPr/>
          <a:lstStyle/>
          <a:p>
            <a:fld id="{DA123A14-9FEA-4829-A7BE-DEE65BF4A4FB}" type="slidenum">
              <a:rPr kumimoji="1" lang="ja-JP" altLang="en-US" smtClean="0"/>
              <a:t>‹#›</a:t>
            </a:fld>
            <a:endParaRPr kumimoji="1" lang="ja-JP" alt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91D2701-1C04-4484-892C-D383E6FE674B}" type="datetime1">
              <a:rPr kumimoji="1" lang="ja-JP" altLang="en-US" smtClean="0"/>
              <a:t>2016/10/13</a:t>
            </a:fld>
            <a:endParaRPr kumimoji="1" lang="ja-JP" altLang="en-US"/>
          </a:p>
        </p:txBody>
      </p:sp>
      <p:sp>
        <p:nvSpPr>
          <p:cNvPr id="6" name="Footer Placeholder 5"/>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7" name="Slide Number Placeholder 6"/>
          <p:cNvSpPr>
            <a:spLocks noGrp="1"/>
          </p:cNvSpPr>
          <p:nvPr>
            <p:ph type="sldNum" sz="quarter" idx="12"/>
          </p:nvPr>
        </p:nvSpPr>
        <p:spPr/>
        <p:txBody>
          <a:bodyPr/>
          <a:lstStyle/>
          <a:p>
            <a:fld id="{DA123A14-9FEA-4829-A7BE-DEE65BF4A4FB}"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3D196091-2664-460A-8C80-090CD1A816F9}" type="datetime1">
              <a:rPr kumimoji="1" lang="ja-JP" altLang="en-US" smtClean="0"/>
              <a:t>2016/10/13</a:t>
            </a:fld>
            <a:endParaRPr kumimoji="1" lang="ja-JP" altLang="en-US"/>
          </a:p>
        </p:txBody>
      </p:sp>
      <p:sp>
        <p:nvSpPr>
          <p:cNvPr id="8" name="Footer Placeholder 7"/>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9" name="Slide Number Placeholder 8"/>
          <p:cNvSpPr>
            <a:spLocks noGrp="1"/>
          </p:cNvSpPr>
          <p:nvPr>
            <p:ph type="sldNum" sz="quarter" idx="12"/>
          </p:nvPr>
        </p:nvSpPr>
        <p:spPr/>
        <p:txBody>
          <a:bodyPr/>
          <a:lstStyle/>
          <a:p>
            <a:fld id="{DA123A14-9FEA-4829-A7BE-DEE65BF4A4FB}" type="slidenum">
              <a:rPr kumimoji="1" lang="ja-JP" altLang="en-US" smtClean="0"/>
              <a:t>‹#›</a:t>
            </a:fld>
            <a:endParaRPr kumimoji="1" lang="ja-JP" alt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Date Placeholder 2"/>
          <p:cNvSpPr>
            <a:spLocks noGrp="1"/>
          </p:cNvSpPr>
          <p:nvPr>
            <p:ph type="dt" sz="half" idx="10"/>
          </p:nvPr>
        </p:nvSpPr>
        <p:spPr/>
        <p:txBody>
          <a:bodyPr/>
          <a:lstStyle/>
          <a:p>
            <a:fld id="{EB2EF10E-5E16-4199-8C3D-8C425E9001D0}" type="datetime1">
              <a:rPr kumimoji="1" lang="ja-JP" altLang="en-US" smtClean="0"/>
              <a:t>2016/10/13</a:t>
            </a:fld>
            <a:endParaRPr kumimoji="1" lang="ja-JP" altLang="en-US"/>
          </a:p>
        </p:txBody>
      </p:sp>
      <p:sp>
        <p:nvSpPr>
          <p:cNvPr id="4" name="Footer Placeholder 3"/>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5" name="Slide Number Placeholder 4"/>
          <p:cNvSpPr>
            <a:spLocks noGrp="1"/>
          </p:cNvSpPr>
          <p:nvPr>
            <p:ph type="sldNum" sz="quarter" idx="12"/>
          </p:nvPr>
        </p:nvSpPr>
        <p:spPr/>
        <p:txBody>
          <a:bodyPr/>
          <a:lstStyle/>
          <a:p>
            <a:fld id="{DA123A14-9FEA-4829-A7BE-DEE65BF4A4FB}"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CBB8A5-7677-4B26-AD39-8F336D5BCD34}" type="datetime1">
              <a:rPr kumimoji="1" lang="ja-JP" altLang="en-US" smtClean="0"/>
              <a:t>2016/10/13</a:t>
            </a:fld>
            <a:endParaRPr kumimoji="1" lang="ja-JP" altLang="en-US"/>
          </a:p>
        </p:txBody>
      </p:sp>
      <p:sp>
        <p:nvSpPr>
          <p:cNvPr id="3" name="Footer Placeholder 2"/>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4" name="Slide Number Placeholder 3"/>
          <p:cNvSpPr>
            <a:spLocks noGrp="1"/>
          </p:cNvSpPr>
          <p:nvPr>
            <p:ph type="sldNum" sz="quarter" idx="12"/>
          </p:nvPr>
        </p:nvSpPr>
        <p:spPr/>
        <p:txBody>
          <a:bodyPr/>
          <a:lstStyle/>
          <a:p>
            <a:fld id="{DA123A14-9FEA-4829-A7BE-DEE65BF4A4FB}"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E4DE016-5092-41FE-ADA9-B23FF5C99575}" type="datetime1">
              <a:rPr kumimoji="1" lang="ja-JP" altLang="en-US" smtClean="0"/>
              <a:t>2016/10/13</a:t>
            </a:fld>
            <a:endParaRPr kumimoji="1" lang="ja-JP" altLang="en-US"/>
          </a:p>
        </p:txBody>
      </p:sp>
      <p:sp>
        <p:nvSpPr>
          <p:cNvPr id="6" name="Footer Placeholder 5"/>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7" name="Slide Number Placeholder 6"/>
          <p:cNvSpPr>
            <a:spLocks noGrp="1"/>
          </p:cNvSpPr>
          <p:nvPr>
            <p:ph type="sldNum" sz="quarter" idx="12"/>
          </p:nvPr>
        </p:nvSpPr>
        <p:spPr/>
        <p:txBody>
          <a:bodyPr/>
          <a:lstStyle/>
          <a:p>
            <a:fld id="{DA123A14-9FEA-4829-A7BE-DEE65BF4A4FB}" type="slidenum">
              <a:rPr kumimoji="1" lang="ja-JP" altLang="en-US" smtClean="0"/>
              <a:t>‹#›</a:t>
            </a:fld>
            <a:endParaRPr kumimoji="1" lang="ja-JP" alt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A4833AF4-EA3E-476A-B3A2-8C5CE41549C2}" type="datetime1">
              <a:rPr kumimoji="1" lang="ja-JP" altLang="en-US" smtClean="0"/>
              <a:t>2016/10/13</a:t>
            </a:fld>
            <a:endParaRPr kumimoji="1" lang="ja-JP" altLang="en-US"/>
          </a:p>
        </p:txBody>
      </p:sp>
      <p:sp>
        <p:nvSpPr>
          <p:cNvPr id="6" name="Footer Placeholder 5"/>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7" name="Slide Number Placeholder 6"/>
          <p:cNvSpPr>
            <a:spLocks noGrp="1"/>
          </p:cNvSpPr>
          <p:nvPr>
            <p:ph type="sldNum" sz="quarter" idx="12"/>
          </p:nvPr>
        </p:nvSpPr>
        <p:spPr/>
        <p:txBody>
          <a:bodyPr/>
          <a:lstStyle/>
          <a:p>
            <a:fld id="{DA123A14-9FEA-4829-A7BE-DEE65BF4A4FB}"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800">
                <a:solidFill>
                  <a:srgbClr val="FFFFFF"/>
                </a:solidFill>
              </a:defRPr>
            </a:lvl1pPr>
          </a:lstStyle>
          <a:p>
            <a:fld id="{67747EAB-002A-411E-A817-26390EDC74F1}" type="datetime1">
              <a:rPr lang="ja-JP" altLang="en-US" smtClean="0"/>
              <a:t>2016/10/13</a:t>
            </a:fld>
            <a:endParaRPr lang="ja-JP" alt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600">
                <a:solidFill>
                  <a:srgbClr val="FFFFFF"/>
                </a:solidFill>
              </a:defRPr>
            </a:lvl1pPr>
          </a:lstStyle>
          <a:p>
            <a:r>
              <a:rPr lang="ja-JP" altLang="en-US" smtClean="0"/>
              <a:t>横田・大津・大川研　研究室紹介</a:t>
            </a:r>
            <a:endParaRPr lang="ja-JP" alt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2800" b="1">
                <a:solidFill>
                  <a:srgbClr val="FFFFFF"/>
                </a:solidFill>
              </a:defRPr>
            </a:lvl1pPr>
          </a:lstStyle>
          <a:p>
            <a:fld id="{DA123A14-9FEA-4829-A7BE-DEE65BF4A4FB}" type="slidenum">
              <a:rPr lang="ja-JP" altLang="en-US" smtClean="0"/>
              <a:pPr/>
              <a:t>‹#›</a:t>
            </a:fld>
            <a:endParaRPr lang="ja-JP" altLang="en-US" dirty="0"/>
          </a:p>
        </p:txBody>
      </p:sp>
      <p:sp>
        <p:nvSpPr>
          <p:cNvPr id="9" name="Rectangle 6"/>
          <p:cNvSpPr/>
          <p:nvPr/>
        </p:nvSpPr>
        <p:spPr>
          <a:xfrm>
            <a:off x="0" y="6597352"/>
            <a:ext cx="12192000" cy="260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平行四辺形 12"/>
          <p:cNvSpPr/>
          <p:nvPr/>
        </p:nvSpPr>
        <p:spPr>
          <a:xfrm>
            <a:off x="8112224" y="6597352"/>
            <a:ext cx="3384376" cy="260648"/>
          </a:xfrm>
          <a:prstGeom prst="parallelogram">
            <a:avLst>
              <a:gd name="adj" fmla="val 32465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64352" y="6597352"/>
            <a:ext cx="2936012" cy="26064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Footer Placeholder 4"/>
          <p:cNvSpPr txBox="1">
            <a:spLocks/>
          </p:cNvSpPr>
          <p:nvPr/>
        </p:nvSpPr>
        <p:spPr>
          <a:xfrm>
            <a:off x="8280920" y="6652120"/>
            <a:ext cx="4151784" cy="161256"/>
          </a:xfrm>
          <a:prstGeom prst="rect">
            <a:avLst/>
          </a:prstGeom>
        </p:spPr>
        <p:txBody>
          <a:bodyPr vert="horz" lIns="91440" tIns="45720" rIns="91440" bIns="45720" rtlCol="0" anchor="ctr"/>
          <a:lstStyle>
            <a:defPPr>
              <a:defRPr lang="ja-JP"/>
            </a:defPPr>
            <a:lvl1pPr marL="0" algn="ctr" defTabSz="914400" rtl="0" eaLnBrk="1" latinLnBrk="0" hangingPunct="1">
              <a:defRPr kumimoji="1" sz="1600" kern="1200">
                <a:solidFill>
                  <a:srgbClr val="FFFFFF"/>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800" dirty="0" smtClean="0"/>
              <a:t> </a:t>
            </a:r>
            <a:r>
              <a:rPr lang="en-US" altLang="ja-JP" sz="1800" b="1" dirty="0" smtClean="0"/>
              <a:t>PEAR</a:t>
            </a:r>
            <a:r>
              <a:rPr lang="ja-JP" altLang="en-US" sz="1800" b="1" dirty="0" smtClean="0"/>
              <a:t> </a:t>
            </a:r>
            <a:r>
              <a:rPr lang="en-US" altLang="ja-JP" sz="1800" b="1" dirty="0" smtClean="0"/>
              <a:t>LAB</a:t>
            </a:r>
            <a:r>
              <a:rPr lang="en-US" altLang="ja-JP" sz="1800" b="1" baseline="0" dirty="0" smtClean="0"/>
              <a:t>   </a:t>
            </a:r>
            <a:r>
              <a:rPr lang="en-US" altLang="ja-JP" sz="1800" dirty="0" smtClean="0"/>
              <a:t>Utsunomiya Univ.</a:t>
            </a:r>
            <a:endParaRPr lang="ja-JP" altLang="en-US" sz="180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p:txStyles>
    <p:titleStyle>
      <a:lvl1pPr algn="l" defTabSz="914400" rtl="0" eaLnBrk="1" latinLnBrk="0" hangingPunct="1">
        <a:spcBef>
          <a:spcPct val="0"/>
        </a:spcBef>
        <a:buNone/>
        <a:defRPr kumimoji="1"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kumimoji="1"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kumimoji="1"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kumimoji="1"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kumimoji="1"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kumimoji="1"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24B614-9469-4A95-9E74-1A868CCDCD37}" type="datetime1">
              <a:rPr kumimoji="1" lang="ja-JP" altLang="en-US" smtClean="0"/>
              <a:t>2016/10/13</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42737650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e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e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3.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31.jpe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jpeg"/><Relationship Id="rId2" Type="http://schemas.openxmlformats.org/officeDocument/2006/relationships/image" Target="../media/image2.wmf"/><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b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bmp"/></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b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037182"/>
            <a:ext cx="10464800" cy="1261644"/>
          </a:xfrm>
        </p:spPr>
        <p:txBody>
          <a:bodyPr/>
          <a:lstStyle/>
          <a:p>
            <a:r>
              <a:rPr lang="ja-JP" altLang="en-US" sz="4000" dirty="0"/>
              <a:t>横田・大津・大川</a:t>
            </a:r>
            <a:r>
              <a:rPr lang="ja-JP" altLang="en-US" sz="4000" dirty="0" smtClean="0"/>
              <a:t>研究室</a:t>
            </a:r>
            <a:r>
              <a:rPr lang="en-US" altLang="ja-JP" sz="4000" dirty="0" smtClean="0"/>
              <a:t/>
            </a:r>
            <a:br>
              <a:rPr lang="en-US" altLang="ja-JP" sz="4000" dirty="0" smtClean="0"/>
            </a:br>
            <a:r>
              <a:rPr lang="en-US" altLang="ja-JP" b="1" dirty="0" smtClean="0"/>
              <a:t>PEAR LAB</a:t>
            </a:r>
            <a:r>
              <a:rPr lang="ja-JP" altLang="en-US" dirty="0" smtClean="0"/>
              <a:t>　研究室紹介</a:t>
            </a:r>
            <a:endParaRPr kumimoji="1" lang="ja-JP" altLang="en-US" sz="8800" dirty="0"/>
          </a:p>
        </p:txBody>
      </p:sp>
      <p:sp>
        <p:nvSpPr>
          <p:cNvPr id="4" name="日付プレースホルダー 3"/>
          <p:cNvSpPr>
            <a:spLocks noGrp="1"/>
          </p:cNvSpPr>
          <p:nvPr>
            <p:ph type="dt" sz="half" idx="10"/>
          </p:nvPr>
        </p:nvSpPr>
        <p:spPr/>
        <p:txBody>
          <a:bodyPr/>
          <a:lstStyle/>
          <a:p>
            <a:fld id="{63D95D40-2332-4663-8C82-D607B6D5C948}"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dirty="0"/>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1</a:t>
            </a:fld>
            <a:endParaRPr kumimoji="1" lang="ja-JP" altLang="en-US" dirty="0"/>
          </a:p>
        </p:txBody>
      </p:sp>
    </p:spTree>
    <p:extLst>
      <p:ext uri="{BB962C8B-B14F-4D97-AF65-F5344CB8AC3E}">
        <p14:creationId xmlns:p14="http://schemas.microsoft.com/office/powerpoint/2010/main" val="27773534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A5CBB8A5-7677-4B26-AD39-8F336D5BCD34}" type="datetime1">
              <a:rPr kumimoji="1" lang="ja-JP" altLang="en-US" smtClean="0"/>
              <a:t>2016/10/13</a:t>
            </a:fld>
            <a:endParaRPr kumimoji="1" lang="ja-JP" altLang="en-US"/>
          </a:p>
        </p:txBody>
      </p:sp>
      <p:sp>
        <p:nvSpPr>
          <p:cNvPr id="3" name="フッター プレースホルダー 2"/>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4" name="スライド番号プレースホルダー 3"/>
          <p:cNvSpPr>
            <a:spLocks noGrp="1"/>
          </p:cNvSpPr>
          <p:nvPr>
            <p:ph type="sldNum" sz="quarter" idx="12"/>
          </p:nvPr>
        </p:nvSpPr>
        <p:spPr/>
        <p:txBody>
          <a:bodyPr/>
          <a:lstStyle/>
          <a:p>
            <a:fld id="{DA123A14-9FEA-4829-A7BE-DEE65BF4A4FB}" type="slidenum">
              <a:rPr kumimoji="1" lang="ja-JP" altLang="en-US" smtClean="0"/>
              <a:t>10</a:t>
            </a:fld>
            <a:endParaRPr kumimoji="1" lang="ja-JP" altLang="en-US"/>
          </a:p>
        </p:txBody>
      </p:sp>
      <p:pic>
        <p:nvPicPr>
          <p:cNvPr id="5" name="Picture 1"/>
          <p:cNvPicPr>
            <a:picLocks noChangeAspect="1" noChangeArrowheads="1"/>
          </p:cNvPicPr>
          <p:nvPr/>
        </p:nvPicPr>
        <p:blipFill>
          <a:blip r:embed="rId2" cstate="print">
            <a:lum bright="70000" contrast="-70000"/>
            <a:extLst>
              <a:ext uri="{BEBA8EAE-BF5A-486C-A8C5-ECC9F3942E4B}">
                <a14:imgProps xmlns:a14="http://schemas.microsoft.com/office/drawing/2010/main">
                  <a14:imgLayer r:embed="rId3">
                    <a14:imgEffect>
                      <a14:backgroundRemoval t="1208" b="100000" l="0" r="100000">
                        <a14:foregroundMark x1="33563" y1="13461" x2="12130" y2="37408"/>
                        <a14:foregroundMark x1="31953" y1="42857" x2="33826" y2="65155"/>
                      </a14:backgroundRemoval>
                    </a14:imgEffect>
                  </a14:imgLayer>
                </a14:imgProps>
              </a:ext>
              <a:ext uri="{28A0092B-C50C-407E-A947-70E740481C1C}">
                <a14:useLocalDpi xmlns:a14="http://schemas.microsoft.com/office/drawing/2010/main" val="0"/>
              </a:ext>
            </a:extLst>
          </a:blip>
          <a:srcRect/>
          <a:stretch>
            <a:fillRect/>
          </a:stretch>
        </p:blipFill>
        <p:spPr bwMode="auto">
          <a:xfrm>
            <a:off x="4572000" y="1606018"/>
            <a:ext cx="2563028" cy="2860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サブタイトル 2"/>
          <p:cNvSpPr txBox="1">
            <a:spLocks/>
          </p:cNvSpPr>
          <p:nvPr/>
        </p:nvSpPr>
        <p:spPr>
          <a:xfrm>
            <a:off x="1002293" y="2160056"/>
            <a:ext cx="9702442" cy="1752600"/>
          </a:xfrm>
          <a:prstGeom prst="rect">
            <a:avLst/>
          </a:prstGeom>
        </p:spPr>
        <p:txBody>
          <a:bodyPr wrap="none" anchor="ctr"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kumimoji="1"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kumimoji="1"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kumimoji="1"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kumimoji="1"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kumimoji="1"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9pPr>
          </a:lstStyle>
          <a:p>
            <a:pPr marL="0" indent="0" algn="ctr">
              <a:buNone/>
            </a:pPr>
            <a:r>
              <a:rPr lang="en-US" altLang="ja-JP" sz="9600" b="1" dirty="0" smtClean="0">
                <a:effectLst>
                  <a:outerShdw blurRad="50800" dist="38100" dir="2700000" algn="tl" rotWithShape="0">
                    <a:prstClr val="black">
                      <a:alpha val="40000"/>
                    </a:prstClr>
                  </a:outerShdw>
                </a:effectLst>
                <a:latin typeface="HGP教科書体" panose="02020600000000000000" pitchFamily="18" charset="-128"/>
                <a:ea typeface="HGP教科書体" panose="02020600000000000000" pitchFamily="18" charset="-128"/>
              </a:rPr>
              <a:t>―</a:t>
            </a:r>
            <a:r>
              <a:rPr lang="ja-JP" altLang="en-US" sz="9600" b="1" dirty="0" smtClean="0">
                <a:effectLst>
                  <a:outerShdw blurRad="50800" dist="38100" dir="2700000" algn="tl" rotWithShape="0">
                    <a:prstClr val="black">
                      <a:alpha val="40000"/>
                    </a:prstClr>
                  </a:outerShdw>
                </a:effectLst>
                <a:latin typeface="HGP教科書体" panose="02020600000000000000" pitchFamily="18" charset="-128"/>
                <a:ea typeface="HGP教科書体" panose="02020600000000000000" pitchFamily="18" charset="-128"/>
              </a:rPr>
              <a:t>は が </a:t>
            </a:r>
            <a:r>
              <a:rPr lang="ja-JP" altLang="en-US" sz="9600" b="1" dirty="0" err="1" smtClean="0">
                <a:effectLst>
                  <a:outerShdw blurRad="50800" dist="38100" dir="2700000" algn="tl" rotWithShape="0">
                    <a:prstClr val="black">
                      <a:alpha val="40000"/>
                    </a:prstClr>
                  </a:outerShdw>
                </a:effectLst>
                <a:latin typeface="HGP教科書体" panose="02020600000000000000" pitchFamily="18" charset="-128"/>
                <a:ea typeface="HGP教科書体" panose="02020600000000000000" pitchFamily="18" charset="-128"/>
              </a:rPr>
              <a:t>ね</a:t>
            </a:r>
            <a:r>
              <a:rPr lang="en-US" altLang="ja-JP" sz="9600" b="1" dirty="0" smtClean="0">
                <a:effectLst>
                  <a:outerShdw blurRad="50800" dist="38100" dir="2700000" algn="tl" rotWithShape="0">
                    <a:prstClr val="black">
                      <a:alpha val="40000"/>
                    </a:prstClr>
                  </a:outerShdw>
                </a:effectLst>
                <a:latin typeface="HGP教科書体" panose="02020600000000000000" pitchFamily="18" charset="-128"/>
                <a:ea typeface="HGP教科書体" panose="02020600000000000000" pitchFamily="18" charset="-128"/>
              </a:rPr>
              <a:t>―</a:t>
            </a:r>
            <a:endParaRPr lang="ja-JP" altLang="en-US" sz="9600" b="1" dirty="0">
              <a:effectLst>
                <a:outerShdw blurRad="50800" dist="38100" dir="2700000" algn="tl" rotWithShape="0">
                  <a:prstClr val="black">
                    <a:alpha val="40000"/>
                  </a:prstClr>
                </a:outerShdw>
              </a:effectLst>
              <a:latin typeface="HGP教科書体" panose="02020600000000000000" pitchFamily="18" charset="-128"/>
              <a:ea typeface="HGP教科書体" panose="02020600000000000000" pitchFamily="18" charset="-128"/>
            </a:endParaRPr>
          </a:p>
        </p:txBody>
      </p:sp>
    </p:spTree>
    <p:extLst>
      <p:ext uri="{BB962C8B-B14F-4D97-AF65-F5344CB8AC3E}">
        <p14:creationId xmlns:p14="http://schemas.microsoft.com/office/powerpoint/2010/main" val="6534187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p:txBody>
          <a:bodyPr vert="horz" lIns="90000" tIns="46800" rIns="90000" bIns="46800" rtlCol="0" anchor="ct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ja-JP" altLang="en-US" dirty="0" smtClean="0"/>
              <a:t>どんな研究やってる</a:t>
            </a:r>
            <a:r>
              <a:rPr lang="ja-JP" altLang="en-US" dirty="0"/>
              <a:t>の</a:t>
            </a:r>
            <a:r>
              <a:rPr lang="ja-JP" altLang="en-US" dirty="0" smtClean="0"/>
              <a:t>？</a:t>
            </a:r>
            <a:endParaRPr lang="ja-JP" altLang="en-GB" dirty="0" smtClean="0"/>
          </a:p>
        </p:txBody>
      </p:sp>
      <p:sp>
        <p:nvSpPr>
          <p:cNvPr id="7171" name="Rectangle 2"/>
          <p:cNvSpPr>
            <a:spLocks noGrp="1" noChangeArrowheads="1"/>
          </p:cNvSpPr>
          <p:nvPr>
            <p:ph idx="1"/>
          </p:nvPr>
        </p:nvSpPr>
        <p:spPr/>
        <p:txBody>
          <a:bodyPr vert="horz" lIns="90000" tIns="46800" rIns="90000" bIns="46800" rtlCol="0">
            <a:normAutofit/>
          </a:bodyPr>
          <a:lstStyle/>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ja-JP" altLang="en-GB" dirty="0" smtClean="0"/>
              <a:t>コンピュータプログラムを</a:t>
            </a:r>
            <a:r>
              <a:rPr lang="ja-JP" altLang="en-GB" b="1" dirty="0" smtClean="0">
                <a:solidFill>
                  <a:schemeClr val="accent1"/>
                </a:solidFill>
              </a:rPr>
              <a:t>高速化</a:t>
            </a:r>
            <a:r>
              <a:rPr lang="ja-JP" altLang="en-GB" b="1" dirty="0" smtClean="0"/>
              <a:t>（＝処理時間を短縮）</a:t>
            </a:r>
            <a:r>
              <a:rPr lang="ja-JP" altLang="en-GB" dirty="0" smtClean="0"/>
              <a:t>するための研究</a:t>
            </a:r>
          </a:p>
          <a:p>
            <a:pPr lvl="1">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ja-JP" dirty="0" smtClean="0"/>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ja-JP" altLang="en-GB" dirty="0" smtClean="0"/>
              <a:t>最新の</a:t>
            </a:r>
            <a:r>
              <a:rPr lang="ja-JP" altLang="en-GB" b="1" dirty="0" smtClean="0">
                <a:solidFill>
                  <a:srgbClr val="FF0000"/>
                </a:solidFill>
              </a:rPr>
              <a:t>マルチコア・マルチスレッドプロセッサ</a:t>
            </a:r>
            <a:r>
              <a:rPr lang="ja-JP" altLang="en-GB" dirty="0" smtClean="0"/>
              <a:t>の並列処理機能を</a:t>
            </a:r>
            <a:r>
              <a:rPr lang="en-US" altLang="ja-JP" dirty="0" smtClean="0"/>
              <a:t/>
            </a:r>
            <a:br>
              <a:rPr lang="en-US" altLang="ja-JP" dirty="0" smtClean="0"/>
            </a:br>
            <a:r>
              <a:rPr lang="ja-JP" altLang="en-GB" dirty="0" smtClean="0"/>
              <a:t>最大限に活用する</a:t>
            </a:r>
          </a:p>
          <a:p>
            <a:pPr>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ja-JP" dirty="0" smtClean="0"/>
          </a:p>
        </p:txBody>
      </p:sp>
      <p:sp>
        <p:nvSpPr>
          <p:cNvPr id="2" name="日付プレースホルダー 1"/>
          <p:cNvSpPr>
            <a:spLocks noGrp="1"/>
          </p:cNvSpPr>
          <p:nvPr>
            <p:ph type="dt" sz="half" idx="10"/>
          </p:nvPr>
        </p:nvSpPr>
        <p:spPr/>
        <p:txBody>
          <a:bodyPr/>
          <a:lstStyle/>
          <a:p>
            <a:pPr>
              <a:defRPr/>
            </a:pPr>
            <a:fld id="{0FD6F64C-D24B-4F22-86ED-9E87820CCEA1}" type="datetime1">
              <a:rPr lang="ja-JP" altLang="en-US" smtClean="0"/>
              <a:t>2016/10/13</a:t>
            </a:fld>
            <a:endParaRPr lang="en-GB"/>
          </a:p>
        </p:txBody>
      </p:sp>
      <p:sp>
        <p:nvSpPr>
          <p:cNvPr id="3" name="フッター プレースホルダー 2"/>
          <p:cNvSpPr>
            <a:spLocks noGrp="1"/>
          </p:cNvSpPr>
          <p:nvPr>
            <p:ph type="ftr" sz="quarter" idx="11"/>
          </p:nvPr>
        </p:nvSpPr>
        <p:spPr/>
        <p:txBody>
          <a:bodyPr/>
          <a:lstStyle/>
          <a:p>
            <a:pPr>
              <a:defRPr/>
            </a:pPr>
            <a:r>
              <a:rPr lang="ja-JP" altLang="en-US" smtClean="0"/>
              <a:t>横田・大津・大川研　研究室紹介</a:t>
            </a:r>
            <a:endParaRPr lang="en-GB"/>
          </a:p>
        </p:txBody>
      </p:sp>
      <p:sp>
        <p:nvSpPr>
          <p:cNvPr id="4" name="スライド番号プレースホルダー 3"/>
          <p:cNvSpPr>
            <a:spLocks noGrp="1"/>
          </p:cNvSpPr>
          <p:nvPr>
            <p:ph type="sldNum" sz="quarter" idx="12"/>
          </p:nvPr>
        </p:nvSpPr>
        <p:spPr/>
        <p:txBody>
          <a:bodyPr/>
          <a:lstStyle/>
          <a:p>
            <a:pPr>
              <a:defRPr/>
            </a:pPr>
            <a:fld id="{FD72BE08-2AAA-4D61-A305-18ED2FB17BB6}" type="slidenum">
              <a:rPr lang="en-GB" smtClean="0"/>
              <a:pPr>
                <a:defRPr/>
              </a:pPr>
              <a:t>11</a:t>
            </a:fld>
            <a:endParaRPr lang="en-GB"/>
          </a:p>
        </p:txBody>
      </p:sp>
    </p:spTree>
    <p:extLst>
      <p:ext uri="{BB962C8B-B14F-4D97-AF65-F5344CB8AC3E}">
        <p14:creationId xmlns:p14="http://schemas.microsoft.com/office/powerpoint/2010/main" val="207970881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p:txBody>
          <a:bodyPr vert="horz" lIns="90000" tIns="46800" rIns="90000" bIns="46800" rtlCol="0" anchor="ctr">
            <a:normAutofit/>
          </a:bodyPr>
          <a:lstStyle/>
          <a:p>
            <a:pP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ja-JP" altLang="en-GB" dirty="0">
                <a:latin typeface="ＭＳ Ｐゴシック" pitchFamily="48" charset="-128"/>
              </a:rPr>
              <a:t>マルチコア・マルチスレッドプロセッサ</a:t>
            </a:r>
          </a:p>
        </p:txBody>
      </p:sp>
      <p:sp>
        <p:nvSpPr>
          <p:cNvPr id="8195" name="Rectangle 2"/>
          <p:cNvSpPr>
            <a:spLocks noGrp="1" noChangeArrowheads="1"/>
          </p:cNvSpPr>
          <p:nvPr>
            <p:ph idx="1"/>
          </p:nvPr>
        </p:nvSpPr>
        <p:spPr/>
        <p:txBody>
          <a:bodyPr vert="horz" lIns="90000" tIns="46800" rIns="90000" bIns="46800" rtlCol="0">
            <a:normAutofit/>
          </a:bodyPr>
          <a:lstStyle/>
          <a:p>
            <a:pPr marL="0" indent="0">
              <a:lnSpc>
                <a:spcPct val="81000"/>
              </a:lnSpc>
              <a:spcBef>
                <a:spcPts val="7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altLang="en-GB" dirty="0">
                <a:latin typeface="ＭＳ Ｐゴシック" charset="-128"/>
              </a:rPr>
              <a:t>マルチコア・マルチスレッドプロセッサって何</a:t>
            </a:r>
            <a:r>
              <a:rPr lang="ja-JP" altLang="en-GB" dirty="0" smtClean="0">
                <a:latin typeface="ＭＳ Ｐゴシック" charset="-128"/>
              </a:rPr>
              <a:t>？</a:t>
            </a:r>
          </a:p>
          <a:p>
            <a:pPr marL="0" indent="0">
              <a:lnSpc>
                <a:spcPct val="81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altLang="en-GB" dirty="0" smtClean="0">
                <a:latin typeface="ＭＳ Ｐゴシック" charset="-128"/>
              </a:rPr>
              <a:t>　⇒ </a:t>
            </a:r>
            <a:r>
              <a:rPr lang="ja-JP" altLang="en-GB" sz="2000" dirty="0" smtClean="0">
                <a:latin typeface="ＭＳ Ｐゴシック" charset="-128"/>
              </a:rPr>
              <a:t>一つのチップ上に</a:t>
            </a:r>
            <a:r>
              <a:rPr lang="ja-JP" altLang="en-GB" sz="2000" b="1" dirty="0" smtClean="0">
                <a:solidFill>
                  <a:schemeClr val="accent1"/>
                </a:solidFill>
                <a:latin typeface="ＭＳ Ｐゴシック" charset="-128"/>
              </a:rPr>
              <a:t>複数のプロセッサコア</a:t>
            </a:r>
            <a:r>
              <a:rPr lang="ja-JP" altLang="en-GB" sz="2000" dirty="0" smtClean="0">
                <a:latin typeface="ＭＳ Ｐゴシック" charset="-128"/>
              </a:rPr>
              <a:t>が載ったもの</a:t>
            </a:r>
            <a:endParaRPr lang="en-US" altLang="ja-JP" dirty="0" smtClean="0">
              <a:latin typeface="ＭＳ Ｐゴシック" charset="-128"/>
            </a:endParaRPr>
          </a:p>
          <a:p>
            <a:pPr marL="0" indent="0">
              <a:lnSpc>
                <a:spcPct val="81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altLang="en-US" dirty="0">
                <a:latin typeface="ＭＳ Ｐゴシック" charset="-128"/>
              </a:rPr>
              <a:t>　</a:t>
            </a:r>
            <a:endParaRPr lang="ja-JP" altLang="en-GB" dirty="0">
              <a:latin typeface="ＭＳ Ｐゴシック" charset="-128"/>
            </a:endParaRPr>
          </a:p>
        </p:txBody>
      </p:sp>
      <p:sp>
        <p:nvSpPr>
          <p:cNvPr id="2" name="日付プレースホルダー 1"/>
          <p:cNvSpPr>
            <a:spLocks noGrp="1"/>
          </p:cNvSpPr>
          <p:nvPr>
            <p:ph type="dt" sz="half" idx="10"/>
          </p:nvPr>
        </p:nvSpPr>
        <p:spPr/>
        <p:txBody>
          <a:bodyPr/>
          <a:lstStyle/>
          <a:p>
            <a:pPr>
              <a:defRPr/>
            </a:pPr>
            <a:fld id="{017C5BF8-B0C5-44D0-9891-2F82EB54D78F}" type="datetime1">
              <a:rPr lang="ja-JP" altLang="en-US" smtClean="0"/>
              <a:t>2016/10/13</a:t>
            </a:fld>
            <a:endParaRPr lang="en-GB"/>
          </a:p>
        </p:txBody>
      </p:sp>
      <p:sp>
        <p:nvSpPr>
          <p:cNvPr id="3" name="フッター プレースホルダー 2"/>
          <p:cNvSpPr>
            <a:spLocks noGrp="1"/>
          </p:cNvSpPr>
          <p:nvPr>
            <p:ph type="ftr" sz="quarter" idx="11"/>
          </p:nvPr>
        </p:nvSpPr>
        <p:spPr/>
        <p:txBody>
          <a:bodyPr/>
          <a:lstStyle/>
          <a:p>
            <a:pPr>
              <a:defRPr/>
            </a:pPr>
            <a:r>
              <a:rPr lang="ja-JP" altLang="en-US" smtClean="0"/>
              <a:t>横田・大津・大川研　研究室紹介</a:t>
            </a:r>
            <a:endParaRPr lang="en-GB"/>
          </a:p>
        </p:txBody>
      </p:sp>
      <p:sp>
        <p:nvSpPr>
          <p:cNvPr id="4" name="スライド番号プレースホルダー 3"/>
          <p:cNvSpPr>
            <a:spLocks noGrp="1"/>
          </p:cNvSpPr>
          <p:nvPr>
            <p:ph type="sldNum" sz="quarter" idx="12"/>
          </p:nvPr>
        </p:nvSpPr>
        <p:spPr/>
        <p:txBody>
          <a:bodyPr/>
          <a:lstStyle/>
          <a:p>
            <a:pPr>
              <a:defRPr/>
            </a:pPr>
            <a:fld id="{36F45717-A194-4426-8642-06A9DECF07C0}" type="slidenum">
              <a:rPr lang="en-GB" smtClean="0"/>
              <a:pPr>
                <a:defRPr/>
              </a:pPr>
              <a:t>12</a:t>
            </a:fld>
            <a:endParaRPr lang="en-GB"/>
          </a:p>
        </p:txBody>
      </p:sp>
      <p:sp>
        <p:nvSpPr>
          <p:cNvPr id="11" name="テキスト ボックス 10"/>
          <p:cNvSpPr txBox="1"/>
          <p:nvPr/>
        </p:nvSpPr>
        <p:spPr>
          <a:xfrm>
            <a:off x="3297381" y="5584190"/>
            <a:ext cx="1706562" cy="369332"/>
          </a:xfrm>
          <a:prstGeom prst="rect">
            <a:avLst/>
          </a:prstGeom>
        </p:spPr>
        <p:style>
          <a:lnRef idx="2">
            <a:schemeClr val="accent2"/>
          </a:lnRef>
          <a:fillRef idx="1">
            <a:schemeClr val="lt1"/>
          </a:fillRef>
          <a:effectRef idx="0">
            <a:schemeClr val="accent2"/>
          </a:effectRef>
          <a:fontRef idx="minor">
            <a:schemeClr val="dk1"/>
          </a:fontRef>
        </p:style>
        <p:txBody>
          <a:bodyPr anchor="ctr" anchorCtr="1">
            <a:spAutoFit/>
          </a:bodyPr>
          <a:lstStyle/>
          <a:p>
            <a:pPr algn="ctr">
              <a:defRPr/>
            </a:pPr>
            <a:r>
              <a:rPr lang="en-US" altLang="ja-JP" dirty="0">
                <a:solidFill>
                  <a:schemeClr val="tx1"/>
                </a:solidFill>
              </a:rPr>
              <a:t>Intel</a:t>
            </a:r>
            <a:r>
              <a:rPr lang="ja-JP" altLang="en-US" dirty="0">
                <a:solidFill>
                  <a:schemeClr val="tx1"/>
                </a:solidFill>
              </a:rPr>
              <a:t> </a:t>
            </a:r>
            <a:r>
              <a:rPr lang="en-US" altLang="ja-JP" dirty="0">
                <a:solidFill>
                  <a:schemeClr val="tx1"/>
                </a:solidFill>
              </a:rPr>
              <a:t>Core i7</a:t>
            </a:r>
            <a:endParaRPr lang="ja-JP" altLang="en-US" dirty="0">
              <a:solidFill>
                <a:schemeClr val="tx1"/>
              </a:solidFill>
            </a:endParaRPr>
          </a:p>
        </p:txBody>
      </p:sp>
      <p:sp>
        <p:nvSpPr>
          <p:cNvPr id="12" name="テキスト ボックス 11"/>
          <p:cNvSpPr txBox="1"/>
          <p:nvPr/>
        </p:nvSpPr>
        <p:spPr>
          <a:xfrm>
            <a:off x="6948631" y="5584190"/>
            <a:ext cx="2278062" cy="369332"/>
          </a:xfrm>
          <a:prstGeom prst="rect">
            <a:avLst/>
          </a:prstGeom>
        </p:spPr>
        <p:style>
          <a:lnRef idx="2">
            <a:schemeClr val="accent2"/>
          </a:lnRef>
          <a:fillRef idx="1">
            <a:schemeClr val="lt1"/>
          </a:fillRef>
          <a:effectRef idx="0">
            <a:schemeClr val="accent2"/>
          </a:effectRef>
          <a:fontRef idx="minor">
            <a:schemeClr val="dk1"/>
          </a:fontRef>
        </p:style>
        <p:txBody>
          <a:bodyPr anchor="ctr" anchorCtr="1">
            <a:spAutoFit/>
          </a:bodyPr>
          <a:lstStyle/>
          <a:p>
            <a:pPr algn="ctr">
              <a:defRPr/>
            </a:pPr>
            <a:r>
              <a:rPr lang="en-US" altLang="ja-JP" dirty="0">
                <a:solidFill>
                  <a:schemeClr val="tx1"/>
                </a:solidFill>
              </a:rPr>
              <a:t>AMD </a:t>
            </a:r>
            <a:r>
              <a:rPr lang="en-US" altLang="ja-JP" dirty="0" smtClean="0">
                <a:solidFill>
                  <a:schemeClr val="tx1"/>
                </a:solidFill>
              </a:rPr>
              <a:t>FX </a:t>
            </a:r>
            <a:r>
              <a:rPr lang="ja-JP" altLang="en-US" dirty="0" smtClean="0">
                <a:solidFill>
                  <a:schemeClr val="tx1"/>
                </a:solidFill>
              </a:rPr>
              <a:t>シリーズ</a:t>
            </a:r>
            <a:r>
              <a:rPr lang="en-US" altLang="ja-JP" dirty="0" smtClean="0">
                <a:solidFill>
                  <a:schemeClr val="tx1"/>
                </a:solidFill>
              </a:rPr>
              <a:t> </a:t>
            </a:r>
            <a:endParaRPr lang="ja-JP" altLang="en-US" dirty="0">
              <a:solidFill>
                <a:schemeClr val="tx1"/>
              </a:solidFill>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308" y="2830565"/>
            <a:ext cx="2370708" cy="2370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8631" y="2921099"/>
            <a:ext cx="2278062" cy="2280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4132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GB" dirty="0">
                <a:ln w="500">
                  <a:noFill/>
                </a:ln>
                <a:latin typeface="ＭＳ Ｐゴシック" charset="-128"/>
              </a:rPr>
              <a:t>マルチコア・マルチスレッドプロセッサの例</a:t>
            </a:r>
            <a:endParaRPr kumimoji="1" lang="ja-JP" altLang="en-US" dirty="0">
              <a:ln w="500">
                <a:noFill/>
              </a:ln>
            </a:endParaRPr>
          </a:p>
        </p:txBody>
      </p:sp>
      <p:sp>
        <p:nvSpPr>
          <p:cNvPr id="3" name="日付プレースホルダー 2"/>
          <p:cNvSpPr>
            <a:spLocks noGrp="1"/>
          </p:cNvSpPr>
          <p:nvPr>
            <p:ph type="dt" sz="half" idx="10"/>
          </p:nvPr>
        </p:nvSpPr>
        <p:spPr/>
        <p:txBody>
          <a:bodyPr/>
          <a:lstStyle/>
          <a:p>
            <a:pPr>
              <a:defRPr/>
            </a:pPr>
            <a:fld id="{30874028-AF03-4C63-842F-EC04061B5C12}" type="datetime1">
              <a:rPr lang="ja-JP" altLang="en-US" smtClean="0"/>
              <a:t>2016/10/13</a:t>
            </a:fld>
            <a:endParaRPr lang="en-GB"/>
          </a:p>
        </p:txBody>
      </p:sp>
      <p:sp>
        <p:nvSpPr>
          <p:cNvPr id="4" name="フッター プレースホルダー 3"/>
          <p:cNvSpPr>
            <a:spLocks noGrp="1"/>
          </p:cNvSpPr>
          <p:nvPr>
            <p:ph type="ftr" sz="quarter" idx="11"/>
          </p:nvPr>
        </p:nvSpPr>
        <p:spPr/>
        <p:txBody>
          <a:bodyPr/>
          <a:lstStyle/>
          <a:p>
            <a:pPr>
              <a:defRPr/>
            </a:pPr>
            <a:r>
              <a:rPr lang="ja-JP" altLang="en-US" smtClean="0"/>
              <a:t>横田・大津・大川研　研究室紹介</a:t>
            </a:r>
            <a:endParaRPr lang="en-GB"/>
          </a:p>
        </p:txBody>
      </p:sp>
      <p:sp>
        <p:nvSpPr>
          <p:cNvPr id="5" name="スライド番号プレースホルダー 4"/>
          <p:cNvSpPr>
            <a:spLocks noGrp="1"/>
          </p:cNvSpPr>
          <p:nvPr>
            <p:ph type="sldNum" sz="quarter" idx="12"/>
          </p:nvPr>
        </p:nvSpPr>
        <p:spPr/>
        <p:txBody>
          <a:bodyPr/>
          <a:lstStyle/>
          <a:p>
            <a:pPr>
              <a:defRPr/>
            </a:pPr>
            <a:fld id="{7CE26430-AD6B-44DF-9236-56D3E35DB11E}" type="slidenum">
              <a:rPr lang="en-GB" smtClean="0"/>
              <a:pPr>
                <a:defRPr/>
              </a:pPr>
              <a:t>13</a:t>
            </a:fld>
            <a:endParaRPr lang="en-GB"/>
          </a:p>
        </p:txBody>
      </p:sp>
      <p:sp>
        <p:nvSpPr>
          <p:cNvPr id="13" name="Text Box 3"/>
          <p:cNvSpPr txBox="1">
            <a:spLocks noChangeArrowheads="1"/>
          </p:cNvSpPr>
          <p:nvPr/>
        </p:nvSpPr>
        <p:spPr bwMode="auto">
          <a:xfrm>
            <a:off x="2221498" y="5157143"/>
            <a:ext cx="7419848" cy="1111707"/>
          </a:xfrm>
          <a:prstGeom prst="rect">
            <a:avLst/>
          </a:prstGeom>
          <a:solidFill>
            <a:schemeClr val="accent2">
              <a:lumMod val="40000"/>
              <a:lumOff val="60000"/>
            </a:schemeClr>
          </a:solidFill>
          <a:ln w="19050">
            <a:noFill/>
            <a:round/>
            <a:headEnd/>
            <a:tailEnd/>
          </a:ln>
          <a:extLst/>
        </p:spPr>
        <p:txBody>
          <a:bodyPr wrap="none" lIns="90000" tIns="46800" rIns="90000" bIns="46800" anchor="ctr" anchorCtr="1">
            <a:no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5pPr>
            <a:lvl6pPr marL="2514600" indent="-228600" defTabSz="449263" eaLnBrk="0" fontAlgn="base" hangingPunct="0">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6pPr>
            <a:lvl7pPr marL="2971800" indent="-228600" defTabSz="449263" eaLnBrk="0" fontAlgn="base" hangingPunct="0">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7pPr>
            <a:lvl8pPr marL="3429000" indent="-228600" defTabSz="449263" eaLnBrk="0" fontAlgn="base" hangingPunct="0">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8pPr>
            <a:lvl9pPr marL="3886200" indent="-228600" defTabSz="449263" eaLnBrk="0" fontAlgn="base" hangingPunct="0">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9pPr>
          </a:lstStyle>
          <a:p>
            <a:pPr eaLnBrk="1" hangingPunct="1">
              <a:spcAft>
                <a:spcPts val="600"/>
              </a:spcAft>
            </a:pPr>
            <a:r>
              <a:rPr lang="en-US" altLang="ja-JP" sz="2400" dirty="0" smtClean="0">
                <a:solidFill>
                  <a:srgbClr val="000000"/>
                </a:solidFill>
                <a:latin typeface="+mn-ea"/>
                <a:ea typeface="+mn-ea"/>
              </a:rPr>
              <a:t>AMD Jaguar (</a:t>
            </a:r>
            <a:r>
              <a:rPr lang="en-US" altLang="ja-JP" sz="2400" b="1" dirty="0" smtClean="0">
                <a:solidFill>
                  <a:srgbClr val="000000"/>
                </a:solidFill>
                <a:latin typeface="+mn-ea"/>
                <a:ea typeface="+mn-ea"/>
              </a:rPr>
              <a:t>PlayStation </a:t>
            </a:r>
            <a:r>
              <a:rPr lang="ja-JP" altLang="en-US" sz="2400" b="1" dirty="0" smtClean="0">
                <a:solidFill>
                  <a:srgbClr val="000000"/>
                </a:solidFill>
                <a:latin typeface="+mn-ea"/>
                <a:ea typeface="+mn-ea"/>
              </a:rPr>
              <a:t>４</a:t>
            </a:r>
            <a:r>
              <a:rPr lang="ja-JP" altLang="en-US" sz="2400" dirty="0" smtClean="0">
                <a:solidFill>
                  <a:srgbClr val="000000"/>
                </a:solidFill>
                <a:latin typeface="+mn-ea"/>
                <a:ea typeface="+mn-ea"/>
              </a:rPr>
              <a:t> に搭載</a:t>
            </a:r>
            <a:r>
              <a:rPr lang="en-US" altLang="ja-JP" sz="2400" dirty="0" smtClean="0">
                <a:solidFill>
                  <a:srgbClr val="000000"/>
                </a:solidFill>
                <a:latin typeface="+mn-ea"/>
                <a:ea typeface="+mn-ea"/>
              </a:rPr>
              <a:t>)</a:t>
            </a:r>
            <a:endParaRPr lang="en-US" altLang="ja-JP" sz="2400" dirty="0">
              <a:solidFill>
                <a:srgbClr val="000000"/>
              </a:solidFill>
              <a:latin typeface="+mn-ea"/>
              <a:ea typeface="+mn-ea"/>
            </a:endParaRPr>
          </a:p>
          <a:p>
            <a:pPr eaLnBrk="1" hangingPunct="1">
              <a:spcAft>
                <a:spcPts val="600"/>
              </a:spcAft>
            </a:pPr>
            <a:r>
              <a:rPr lang="ja-JP" altLang="en-US" sz="2400" dirty="0" smtClean="0">
                <a:solidFill>
                  <a:srgbClr val="000000"/>
                </a:solidFill>
                <a:latin typeface="+mn-ea"/>
                <a:ea typeface="+mn-ea"/>
              </a:rPr>
              <a:t>コア数</a:t>
            </a:r>
            <a:r>
              <a:rPr lang="en-US" altLang="ja-JP" sz="2400" dirty="0">
                <a:solidFill>
                  <a:srgbClr val="000000"/>
                </a:solidFill>
                <a:latin typeface="+mn-ea"/>
                <a:ea typeface="+mn-ea"/>
              </a:rPr>
              <a:t> </a:t>
            </a:r>
            <a:r>
              <a:rPr lang="ja-JP" altLang="en-US" sz="2400" dirty="0" smtClean="0">
                <a:solidFill>
                  <a:srgbClr val="000000"/>
                </a:solidFill>
                <a:latin typeface="+mn-ea"/>
                <a:ea typeface="+mn-ea"/>
              </a:rPr>
              <a:t>４</a:t>
            </a:r>
            <a:r>
              <a:rPr lang="en-US" altLang="ja-JP" sz="2400" dirty="0" smtClean="0">
                <a:solidFill>
                  <a:srgbClr val="000000"/>
                </a:solidFill>
                <a:latin typeface="+mn-ea"/>
                <a:ea typeface="+mn-ea"/>
              </a:rPr>
              <a:t> × </a:t>
            </a:r>
            <a:r>
              <a:rPr lang="ja-JP" altLang="en-US" sz="2400" dirty="0" smtClean="0">
                <a:solidFill>
                  <a:srgbClr val="000000"/>
                </a:solidFill>
                <a:latin typeface="+mn-ea"/>
                <a:ea typeface="+mn-ea"/>
              </a:rPr>
              <a:t>２ 基 ⇒ 合計 </a:t>
            </a:r>
            <a:r>
              <a:rPr lang="ja-JP" altLang="en-US" sz="2800" b="1" dirty="0" smtClean="0">
                <a:solidFill>
                  <a:srgbClr val="FF0000"/>
                </a:solidFill>
                <a:latin typeface="+mn-ea"/>
                <a:ea typeface="+mn-ea"/>
              </a:rPr>
              <a:t>８ </a:t>
            </a:r>
            <a:r>
              <a:rPr lang="ja-JP" altLang="en-US" sz="2400" dirty="0" smtClean="0">
                <a:solidFill>
                  <a:srgbClr val="000000"/>
                </a:solidFill>
                <a:latin typeface="+mn-ea"/>
                <a:ea typeface="+mn-ea"/>
              </a:rPr>
              <a:t>コア ８ スレッド</a:t>
            </a:r>
            <a:endParaRPr lang="en-US" altLang="ja-JP" sz="2400" dirty="0">
              <a:solidFill>
                <a:srgbClr val="000000"/>
              </a:solidFill>
              <a:latin typeface="+mn-ea"/>
              <a:ea typeface="+mn-ea"/>
            </a:endParaRPr>
          </a:p>
        </p:txBody>
      </p:sp>
      <p:pic>
        <p:nvPicPr>
          <p:cNvPr id="1027" name="Picture 3" descr="C:\Users\oshima\Desktop\ps4_ap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8764" y="1529977"/>
            <a:ext cx="4895753" cy="35131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oshima\Desktop\ps4_e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8560" y="2466081"/>
            <a:ext cx="1914676" cy="1772990"/>
          </a:xfrm>
          <a:prstGeom prst="rect">
            <a:avLst/>
          </a:prstGeom>
          <a:noFill/>
          <a:extLst>
            <a:ext uri="{909E8E84-426E-40DD-AFC4-6F175D3DCCD1}">
              <a14:hiddenFill xmlns:a14="http://schemas.microsoft.com/office/drawing/2010/main">
                <a:solidFill>
                  <a:srgbClr val="FFFFFF"/>
                </a:solidFill>
              </a14:hiddenFill>
            </a:ext>
          </a:extLst>
        </p:spPr>
      </p:pic>
      <p:sp>
        <p:nvSpPr>
          <p:cNvPr id="9" name="Oval 6"/>
          <p:cNvSpPr>
            <a:spLocks noChangeArrowheads="1"/>
          </p:cNvSpPr>
          <p:nvPr/>
        </p:nvSpPr>
        <p:spPr bwMode="auto">
          <a:xfrm>
            <a:off x="8495717" y="2973658"/>
            <a:ext cx="360362" cy="360363"/>
          </a:xfrm>
          <a:prstGeom prst="ellipse">
            <a:avLst/>
          </a:prstGeom>
          <a:noFill/>
          <a:ln w="38160">
            <a:solidFill>
              <a:srgbClr val="FF3300"/>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solidFill>
                  <a:srgbClr val="FFFFFF"/>
                </a:solidFill>
              </a14:hiddenFill>
            </a:ext>
          </a:extLst>
        </p:spPr>
        <p:txBody>
          <a:bodyPr wrap="none" anchor="ctr"/>
          <a:lstStyle/>
          <a:p>
            <a:endParaRPr lang="ja-JP" altLang="en-US"/>
          </a:p>
        </p:txBody>
      </p:sp>
      <p:sp>
        <p:nvSpPr>
          <p:cNvPr id="10" name="Line 12"/>
          <p:cNvSpPr>
            <a:spLocks noChangeShapeType="1"/>
          </p:cNvSpPr>
          <p:nvPr/>
        </p:nvSpPr>
        <p:spPr bwMode="auto">
          <a:xfrm flipV="1">
            <a:off x="7298280" y="3334017"/>
            <a:ext cx="1428392" cy="1453790"/>
          </a:xfrm>
          <a:prstGeom prst="line">
            <a:avLst/>
          </a:prstGeom>
          <a:noFill/>
          <a:ln w="38160">
            <a:solidFill>
              <a:srgbClr val="FF3300"/>
            </a:solidFill>
            <a:miter lim="800000"/>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 name="Line 11"/>
          <p:cNvSpPr>
            <a:spLocks noChangeShapeType="1"/>
          </p:cNvSpPr>
          <p:nvPr/>
        </p:nvSpPr>
        <p:spPr bwMode="auto">
          <a:xfrm>
            <a:off x="7298281" y="1826231"/>
            <a:ext cx="1428392" cy="1147428"/>
          </a:xfrm>
          <a:prstGeom prst="line">
            <a:avLst/>
          </a:prstGeom>
          <a:noFill/>
          <a:ln w="38160">
            <a:solidFill>
              <a:srgbClr val="FF3300"/>
            </a:solidFill>
            <a:miter lim="800000"/>
            <a:headEnd/>
            <a:tailEnd/>
          </a:ln>
          <a:extLst>
            <a:ext uri="{909E8E84-426E-40DD-AFC4-6F175D3DCCD1}">
              <a14:hiddenFill xmlns:a14="http://schemas.microsoft.com/office/drawing/2010/main">
                <a:noFill/>
              </a14:hiddenFill>
            </a:ext>
          </a:extLst>
        </p:spPr>
        <p:txBody>
          <a:bodyPr/>
          <a:lstStyle/>
          <a:p>
            <a:endParaRPr lang="ja-JP" altLang="en-US"/>
          </a:p>
        </p:txBody>
      </p:sp>
      <p:sp>
        <p:nvSpPr>
          <p:cNvPr id="6" name="正方形/長方形 5"/>
          <p:cNvSpPr/>
          <p:nvPr/>
        </p:nvSpPr>
        <p:spPr>
          <a:xfrm>
            <a:off x="2697480" y="1832208"/>
            <a:ext cx="4600800" cy="2955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正方形/長方形 13"/>
          <p:cNvSpPr/>
          <p:nvPr/>
        </p:nvSpPr>
        <p:spPr>
          <a:xfrm>
            <a:off x="5270288" y="2022748"/>
            <a:ext cx="1774282" cy="64807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2" name="直線矢印コネクタ 11"/>
          <p:cNvCxnSpPr/>
          <p:nvPr/>
        </p:nvCxnSpPr>
        <p:spPr>
          <a:xfrm flipV="1">
            <a:off x="4146853" y="2670820"/>
            <a:ext cx="1123435" cy="2486323"/>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9322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p:txBody>
          <a:bodyPr vert="horz" lIns="90000" tIns="46800" rIns="90000" bIns="46800" rtlCol="0" anchor="ct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ja-JP" altLang="en-GB" dirty="0"/>
              <a:t>マルチコア・マルチスレッドプロセッサの</a:t>
            </a:r>
            <a:r>
              <a:rPr lang="ja-JP" altLang="en-US" dirty="0"/>
              <a:t>利点</a:t>
            </a:r>
            <a:endParaRPr lang="ja-JP" altLang="en-GB" dirty="0"/>
          </a:p>
        </p:txBody>
      </p:sp>
      <p:sp>
        <p:nvSpPr>
          <p:cNvPr id="10243" name="Rectangle 2"/>
          <p:cNvSpPr>
            <a:spLocks noGrp="1" noChangeArrowheads="1"/>
          </p:cNvSpPr>
          <p:nvPr>
            <p:ph idx="1"/>
          </p:nvPr>
        </p:nvSpPr>
        <p:spPr/>
        <p:txBody>
          <a:bodyPr vert="horz" lIns="90000" tIns="46800" rIns="90000" bIns="46800" rtlCol="0">
            <a:normAutofit/>
          </a:bodyPr>
          <a:lstStyle/>
          <a:p>
            <a:pPr marL="0" indent="0">
              <a:lnSpc>
                <a:spcPct val="75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altLang="en-GB" sz="2800" b="1" dirty="0"/>
              <a:t>プロセッサコアが増えると何がお得</a:t>
            </a:r>
            <a:r>
              <a:rPr lang="ja-JP" altLang="en-GB" sz="2800" b="1" dirty="0" smtClean="0"/>
              <a:t>？</a:t>
            </a:r>
            <a:endParaRPr lang="en-GB" altLang="ja-JP" sz="2800" dirty="0" smtClean="0"/>
          </a:p>
          <a:p>
            <a:pPr marL="0" indent="0">
              <a:lnSpc>
                <a:spcPct val="75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ja-JP" sz="2800" dirty="0"/>
              <a:t> </a:t>
            </a:r>
            <a:r>
              <a:rPr lang="en-GB" altLang="ja-JP" sz="2800" dirty="0" smtClean="0"/>
              <a:t> </a:t>
            </a:r>
            <a:r>
              <a:rPr lang="ja-JP" altLang="en-US" sz="2800" dirty="0" smtClean="0"/>
              <a:t>⇒ </a:t>
            </a:r>
            <a:r>
              <a:rPr lang="ja-JP" altLang="en-GB" dirty="0" smtClean="0"/>
              <a:t>プログラム</a:t>
            </a:r>
            <a:r>
              <a:rPr lang="ja-JP" altLang="en-GB" dirty="0"/>
              <a:t>を複数のプロセッサコアで実行できる。</a:t>
            </a:r>
            <a:endParaRPr lang="en-US" altLang="ja-JP" dirty="0"/>
          </a:p>
          <a:p>
            <a:pPr marL="0" indent="0" algn="ctr">
              <a:lnSpc>
                <a:spcPct val="75000"/>
              </a:lnSpc>
              <a:spcBef>
                <a:spcPts val="700"/>
              </a:spcBef>
              <a:buClr>
                <a:srgbClr val="3333FF"/>
              </a:buClr>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ja-JP" sz="2800" dirty="0">
              <a:solidFill>
                <a:srgbClr val="3333FF"/>
              </a:solidFill>
            </a:endParaRPr>
          </a:p>
          <a:p>
            <a:pPr marL="0" indent="0">
              <a:lnSpc>
                <a:spcPct val="75000"/>
              </a:lnSpc>
              <a:spcBef>
                <a:spcPts val="700"/>
              </a:spcBef>
              <a:buClr>
                <a:srgbClr val="3333FF"/>
              </a:buClr>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altLang="en-US" dirty="0" smtClean="0"/>
              <a:t>例</a:t>
            </a:r>
            <a:r>
              <a:rPr lang="ja-JP" altLang="en-US" dirty="0"/>
              <a:t>：動画のエンコード処理</a:t>
            </a:r>
            <a:r>
              <a:rPr lang="ja-JP" altLang="en-US" sz="2800" dirty="0"/>
              <a:t>　</a:t>
            </a:r>
            <a:r>
              <a:rPr lang="ja-JP" altLang="en-US" sz="1600" dirty="0"/>
              <a:t>　</a:t>
            </a:r>
            <a:endParaRPr lang="en-US" altLang="ja-JP" sz="1600" dirty="0"/>
          </a:p>
        </p:txBody>
      </p:sp>
      <p:sp>
        <p:nvSpPr>
          <p:cNvPr id="2" name="日付プレースホルダー 1"/>
          <p:cNvSpPr>
            <a:spLocks noGrp="1"/>
          </p:cNvSpPr>
          <p:nvPr>
            <p:ph type="dt" sz="half" idx="10"/>
          </p:nvPr>
        </p:nvSpPr>
        <p:spPr/>
        <p:txBody>
          <a:bodyPr/>
          <a:lstStyle/>
          <a:p>
            <a:pPr>
              <a:defRPr/>
            </a:pPr>
            <a:fld id="{AFA1F3AB-04A1-421F-89FA-5393E688E2D6}" type="datetime1">
              <a:rPr lang="ja-JP" altLang="en-US" smtClean="0"/>
              <a:t>2016/10/13</a:t>
            </a:fld>
            <a:endParaRPr lang="en-GB"/>
          </a:p>
        </p:txBody>
      </p:sp>
      <p:sp>
        <p:nvSpPr>
          <p:cNvPr id="3" name="フッター プレースホルダー 2"/>
          <p:cNvSpPr>
            <a:spLocks noGrp="1"/>
          </p:cNvSpPr>
          <p:nvPr>
            <p:ph type="ftr" sz="quarter" idx="11"/>
          </p:nvPr>
        </p:nvSpPr>
        <p:spPr/>
        <p:txBody>
          <a:bodyPr/>
          <a:lstStyle/>
          <a:p>
            <a:pPr>
              <a:defRPr/>
            </a:pPr>
            <a:r>
              <a:rPr lang="ja-JP" altLang="en-US" smtClean="0"/>
              <a:t>横田・大津・大川研　研究室紹介</a:t>
            </a:r>
            <a:endParaRPr lang="en-GB"/>
          </a:p>
        </p:txBody>
      </p:sp>
      <p:sp>
        <p:nvSpPr>
          <p:cNvPr id="4" name="スライド番号プレースホルダー 3"/>
          <p:cNvSpPr>
            <a:spLocks noGrp="1"/>
          </p:cNvSpPr>
          <p:nvPr>
            <p:ph type="sldNum" sz="quarter" idx="12"/>
          </p:nvPr>
        </p:nvSpPr>
        <p:spPr/>
        <p:txBody>
          <a:bodyPr/>
          <a:lstStyle/>
          <a:p>
            <a:pPr>
              <a:defRPr/>
            </a:pPr>
            <a:fld id="{36F45717-A194-4426-8642-06A9DECF07C0}" type="slidenum">
              <a:rPr lang="en-GB" smtClean="0"/>
              <a:pPr>
                <a:defRPr/>
              </a:pPr>
              <a:t>14</a:t>
            </a:fld>
            <a:endParaRPr lang="en-GB"/>
          </a:p>
        </p:txBody>
      </p:sp>
      <p:grpSp>
        <p:nvGrpSpPr>
          <p:cNvPr id="7" name="グループ化 6"/>
          <p:cNvGrpSpPr/>
          <p:nvPr/>
        </p:nvGrpSpPr>
        <p:grpSpPr>
          <a:xfrm>
            <a:off x="1553211" y="3528060"/>
            <a:ext cx="7338059" cy="2262104"/>
            <a:chOff x="2644141" y="3924300"/>
            <a:chExt cx="7338059" cy="2262104"/>
          </a:xfrm>
        </p:grpSpPr>
        <p:sp>
          <p:nvSpPr>
            <p:cNvPr id="10244" name="テキスト ボックス 6"/>
            <p:cNvSpPr txBox="1">
              <a:spLocks noChangeArrowheads="1"/>
            </p:cNvSpPr>
            <p:nvPr/>
          </p:nvSpPr>
          <p:spPr bwMode="auto">
            <a:xfrm>
              <a:off x="2644141" y="3924300"/>
              <a:ext cx="4429125"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charset="0"/>
                  <a:ea typeface="ＭＳ Ｐゴシック" charset="-128"/>
                </a:defRPr>
              </a:lvl1pPr>
              <a:lvl2pPr marL="742950" indent="-285750" eaLnBrk="0" hangingPunct="0">
                <a:defRPr>
                  <a:solidFill>
                    <a:schemeClr val="bg1"/>
                  </a:solidFill>
                  <a:latin typeface="Arial" charset="0"/>
                  <a:ea typeface="ＭＳ Ｐゴシック" charset="-128"/>
                </a:defRPr>
              </a:lvl2pPr>
              <a:lvl3pPr marL="1143000" indent="-228600" eaLnBrk="0" hangingPunct="0">
                <a:defRPr>
                  <a:solidFill>
                    <a:schemeClr val="bg1"/>
                  </a:solidFill>
                  <a:latin typeface="Arial" charset="0"/>
                  <a:ea typeface="ＭＳ Ｐゴシック" charset="-128"/>
                </a:defRPr>
              </a:lvl3pPr>
              <a:lvl4pPr marL="1600200" indent="-228600" eaLnBrk="0" hangingPunct="0">
                <a:defRPr>
                  <a:solidFill>
                    <a:schemeClr val="bg1"/>
                  </a:solidFill>
                  <a:latin typeface="Arial" charset="0"/>
                  <a:ea typeface="ＭＳ Ｐゴシック" charset="-128"/>
                </a:defRPr>
              </a:lvl4pPr>
              <a:lvl5pPr marL="2057400" indent="-228600" eaLnBrk="0" hangingPunct="0">
                <a:defRPr>
                  <a:solidFill>
                    <a:schemeClr val="bg1"/>
                  </a:solidFill>
                  <a:latin typeface="Arial" charset="0"/>
                  <a:ea typeface="ＭＳ Ｐゴシック" charset="-128"/>
                </a:defRPr>
              </a:lvl5pPr>
              <a:lvl6pPr marL="2514600" indent="-228600"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ＭＳ Ｐゴシック" charset="-128"/>
                </a:defRPr>
              </a:lvl6pPr>
              <a:lvl7pPr marL="2971800" indent="-228600"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ＭＳ Ｐゴシック" charset="-128"/>
                </a:defRPr>
              </a:lvl7pPr>
              <a:lvl8pPr marL="3429000" indent="-228600"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ＭＳ Ｐゴシック" charset="-128"/>
                </a:defRPr>
              </a:lvl8pPr>
              <a:lvl9pPr marL="3886200" indent="-228600"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ＭＳ Ｐゴシック" charset="-128"/>
                </a:defRPr>
              </a:lvl9pPr>
            </a:lstStyle>
            <a:p>
              <a:pPr eaLnBrk="1" hangingPunct="1"/>
              <a:r>
                <a:rPr lang="ja-JP" altLang="en-US" dirty="0">
                  <a:solidFill>
                    <a:schemeClr val="tx1"/>
                  </a:solidFill>
                </a:rPr>
                <a:t>画像を分割して並列処理</a:t>
              </a:r>
              <a:endParaRPr lang="en-US" altLang="ja-JP" dirty="0">
                <a:solidFill>
                  <a:schemeClr val="tx1"/>
                </a:solidFill>
              </a:endParaRPr>
            </a:p>
            <a:p>
              <a:pPr eaLnBrk="1" hangingPunct="1"/>
              <a:endParaRPr lang="en-US" altLang="ja-JP" sz="800" dirty="0">
                <a:solidFill>
                  <a:schemeClr val="tx1"/>
                </a:solidFill>
              </a:endParaRPr>
            </a:p>
            <a:p>
              <a:pPr eaLnBrk="1" hangingPunct="1">
                <a:tabLst>
                  <a:tab pos="625475" algn="l"/>
                </a:tabLst>
              </a:pPr>
              <a:r>
                <a:rPr lang="ja-JP" altLang="en-US" dirty="0">
                  <a:solidFill>
                    <a:srgbClr val="0070C0"/>
                  </a:solidFill>
                </a:rPr>
                <a:t>利点</a:t>
              </a:r>
              <a:r>
                <a:rPr lang="ja-JP" altLang="en-US" dirty="0" smtClean="0">
                  <a:solidFill>
                    <a:schemeClr val="tx1"/>
                  </a:solidFill>
                </a:rPr>
                <a:t>：</a:t>
              </a:r>
              <a:r>
                <a:rPr lang="en-US" altLang="ja-JP" dirty="0" smtClean="0">
                  <a:solidFill>
                    <a:schemeClr val="tx1"/>
                  </a:solidFill>
                </a:rPr>
                <a:t>	</a:t>
              </a:r>
              <a:r>
                <a:rPr lang="ja-JP" altLang="en-US" dirty="0" smtClean="0">
                  <a:solidFill>
                    <a:schemeClr val="tx1"/>
                  </a:solidFill>
                </a:rPr>
                <a:t>コア数</a:t>
              </a:r>
              <a:r>
                <a:rPr lang="ja-JP" altLang="en-US" dirty="0">
                  <a:solidFill>
                    <a:schemeClr val="tx1"/>
                  </a:solidFill>
                </a:rPr>
                <a:t>が増える</a:t>
              </a:r>
              <a:r>
                <a:rPr lang="ja-JP" altLang="en-US" dirty="0" smtClean="0">
                  <a:solidFill>
                    <a:schemeClr val="tx1"/>
                  </a:solidFill>
                </a:rPr>
                <a:t>程</a:t>
              </a:r>
              <a:r>
                <a:rPr lang="en-US" altLang="ja-JP" dirty="0" smtClean="0">
                  <a:solidFill>
                    <a:schemeClr val="tx1"/>
                  </a:solidFill>
                </a:rPr>
                <a:t/>
              </a:r>
              <a:br>
                <a:rPr lang="en-US" altLang="ja-JP" dirty="0" smtClean="0">
                  <a:solidFill>
                    <a:schemeClr val="tx1"/>
                  </a:solidFill>
                </a:rPr>
              </a:br>
              <a:r>
                <a:rPr lang="en-US" altLang="ja-JP" dirty="0" smtClean="0">
                  <a:solidFill>
                    <a:schemeClr val="tx1"/>
                  </a:solidFill>
                </a:rPr>
                <a:t>	</a:t>
              </a:r>
              <a:r>
                <a:rPr lang="ja-JP" altLang="en-US" dirty="0" smtClean="0">
                  <a:solidFill>
                    <a:schemeClr val="tx1"/>
                  </a:solidFill>
                </a:rPr>
                <a:t>エンコード</a:t>
              </a:r>
              <a:r>
                <a:rPr lang="ja-JP" altLang="en-US" dirty="0">
                  <a:solidFill>
                    <a:schemeClr val="tx1"/>
                  </a:solidFill>
                </a:rPr>
                <a:t>時間が短縮</a:t>
              </a:r>
            </a:p>
          </p:txBody>
        </p:sp>
        <p:grpSp>
          <p:nvGrpSpPr>
            <p:cNvPr id="5" name="グループ化 4"/>
            <p:cNvGrpSpPr/>
            <p:nvPr/>
          </p:nvGrpSpPr>
          <p:grpSpPr>
            <a:xfrm>
              <a:off x="5692775" y="3995738"/>
              <a:ext cx="4289425" cy="2190666"/>
              <a:chOff x="5303838" y="4214813"/>
              <a:chExt cx="4289425" cy="2190666"/>
            </a:xfrm>
          </p:grpSpPr>
          <p:pic>
            <p:nvPicPr>
              <p:cNvPr id="1024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838" y="4214813"/>
                <a:ext cx="285750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テキスト ボックス 8"/>
              <p:cNvSpPr txBox="1"/>
              <p:nvPr/>
            </p:nvSpPr>
            <p:spPr>
              <a:xfrm>
                <a:off x="5664200" y="6151563"/>
                <a:ext cx="571500" cy="253916"/>
              </a:xfrm>
              <a:prstGeom prst="rect">
                <a:avLst/>
              </a:prstGeom>
              <a:noFill/>
            </p:spPr>
            <p:txBody>
              <a:bodyPr>
                <a:spAutoFit/>
              </a:bodyPr>
              <a:lstStyle/>
              <a:p>
                <a:pPr>
                  <a:defRPr/>
                </a:pPr>
                <a:r>
                  <a:rPr lang="ja-JP" altLang="en-US" sz="1050" dirty="0"/>
                  <a:t>画像</a:t>
                </a:r>
                <a:r>
                  <a:rPr lang="en-US" altLang="ja-JP" sz="1050" dirty="0"/>
                  <a:t>1</a:t>
                </a:r>
                <a:endParaRPr lang="ja-JP" altLang="en-US" sz="1050" dirty="0"/>
              </a:p>
            </p:txBody>
          </p:sp>
          <p:sp>
            <p:nvSpPr>
              <p:cNvPr id="10" name="テキスト ボックス 9"/>
              <p:cNvSpPr txBox="1"/>
              <p:nvPr/>
            </p:nvSpPr>
            <p:spPr>
              <a:xfrm>
                <a:off x="6164263" y="6151563"/>
                <a:ext cx="571500" cy="253916"/>
              </a:xfrm>
              <a:prstGeom prst="rect">
                <a:avLst/>
              </a:prstGeom>
              <a:noFill/>
            </p:spPr>
            <p:txBody>
              <a:bodyPr>
                <a:spAutoFit/>
              </a:bodyPr>
              <a:lstStyle/>
              <a:p>
                <a:pPr>
                  <a:defRPr/>
                </a:pPr>
                <a:r>
                  <a:rPr lang="ja-JP" altLang="en-US" sz="1050" dirty="0"/>
                  <a:t>画像</a:t>
                </a:r>
                <a:r>
                  <a:rPr lang="en-US" altLang="ja-JP" sz="1050" dirty="0"/>
                  <a:t>2</a:t>
                </a:r>
                <a:endParaRPr lang="ja-JP" altLang="en-US" sz="1050" dirty="0"/>
              </a:p>
            </p:txBody>
          </p:sp>
          <p:sp>
            <p:nvSpPr>
              <p:cNvPr id="11" name="テキスト ボックス 10"/>
              <p:cNvSpPr txBox="1"/>
              <p:nvPr/>
            </p:nvSpPr>
            <p:spPr>
              <a:xfrm>
                <a:off x="6735763" y="6151563"/>
                <a:ext cx="571500" cy="253916"/>
              </a:xfrm>
              <a:prstGeom prst="rect">
                <a:avLst/>
              </a:prstGeom>
              <a:noFill/>
            </p:spPr>
            <p:txBody>
              <a:bodyPr>
                <a:spAutoFit/>
              </a:bodyPr>
              <a:lstStyle/>
              <a:p>
                <a:pPr>
                  <a:defRPr/>
                </a:pPr>
                <a:r>
                  <a:rPr lang="ja-JP" altLang="en-US" sz="1050" dirty="0"/>
                  <a:t>画像</a:t>
                </a:r>
                <a:r>
                  <a:rPr lang="en-US" altLang="ja-JP" sz="1050" dirty="0"/>
                  <a:t>3</a:t>
                </a:r>
                <a:endParaRPr lang="ja-JP" altLang="en-US" sz="1050" dirty="0"/>
              </a:p>
            </p:txBody>
          </p:sp>
          <p:sp>
            <p:nvSpPr>
              <p:cNvPr id="12" name="テキスト ボックス 11"/>
              <p:cNvSpPr txBox="1"/>
              <p:nvPr/>
            </p:nvSpPr>
            <p:spPr>
              <a:xfrm>
                <a:off x="8093075" y="4508500"/>
                <a:ext cx="1500188" cy="253916"/>
              </a:xfrm>
              <a:prstGeom prst="rect">
                <a:avLst/>
              </a:prstGeom>
              <a:noFill/>
            </p:spPr>
            <p:txBody>
              <a:bodyPr>
                <a:spAutoFit/>
              </a:bodyPr>
              <a:lstStyle/>
              <a:p>
                <a:pPr>
                  <a:defRPr/>
                </a:pPr>
                <a:r>
                  <a:rPr lang="ja-JP" altLang="en-US" sz="1050" dirty="0"/>
                  <a:t>プロセッサ</a:t>
                </a:r>
                <a:r>
                  <a:rPr lang="en-US" altLang="ja-JP" sz="1050" dirty="0"/>
                  <a:t>1</a:t>
                </a:r>
                <a:r>
                  <a:rPr lang="ja-JP" altLang="en-US" sz="1050" dirty="0"/>
                  <a:t>で処理</a:t>
                </a:r>
              </a:p>
            </p:txBody>
          </p:sp>
          <p:sp>
            <p:nvSpPr>
              <p:cNvPr id="13" name="テキスト ボックス 12"/>
              <p:cNvSpPr txBox="1"/>
              <p:nvPr/>
            </p:nvSpPr>
            <p:spPr>
              <a:xfrm>
                <a:off x="8093075" y="4865688"/>
                <a:ext cx="1500188" cy="253916"/>
              </a:xfrm>
              <a:prstGeom prst="rect">
                <a:avLst/>
              </a:prstGeom>
              <a:noFill/>
            </p:spPr>
            <p:txBody>
              <a:bodyPr>
                <a:spAutoFit/>
              </a:bodyPr>
              <a:lstStyle/>
              <a:p>
                <a:pPr>
                  <a:defRPr/>
                </a:pPr>
                <a:r>
                  <a:rPr lang="ja-JP" altLang="en-US" sz="1050" dirty="0"/>
                  <a:t>プロセッサ</a:t>
                </a:r>
                <a:r>
                  <a:rPr lang="en-US" altLang="ja-JP" sz="1050" dirty="0"/>
                  <a:t>2</a:t>
                </a:r>
                <a:r>
                  <a:rPr lang="ja-JP" altLang="en-US" sz="1050" dirty="0"/>
                  <a:t>で処理</a:t>
                </a:r>
              </a:p>
            </p:txBody>
          </p:sp>
          <p:sp>
            <p:nvSpPr>
              <p:cNvPr id="14" name="テキスト ボックス 13"/>
              <p:cNvSpPr txBox="1"/>
              <p:nvPr/>
            </p:nvSpPr>
            <p:spPr>
              <a:xfrm>
                <a:off x="8093075" y="5222875"/>
                <a:ext cx="1500188" cy="253916"/>
              </a:xfrm>
              <a:prstGeom prst="rect">
                <a:avLst/>
              </a:prstGeom>
              <a:noFill/>
            </p:spPr>
            <p:txBody>
              <a:bodyPr>
                <a:spAutoFit/>
              </a:bodyPr>
              <a:lstStyle/>
              <a:p>
                <a:pPr>
                  <a:defRPr/>
                </a:pPr>
                <a:r>
                  <a:rPr lang="ja-JP" altLang="en-US" sz="1050" dirty="0"/>
                  <a:t>プロセッサ</a:t>
                </a:r>
                <a:r>
                  <a:rPr lang="en-US" altLang="ja-JP" sz="1050" dirty="0"/>
                  <a:t>3</a:t>
                </a:r>
                <a:r>
                  <a:rPr lang="ja-JP" altLang="en-US" sz="1050" dirty="0"/>
                  <a:t>で処理</a:t>
                </a:r>
              </a:p>
            </p:txBody>
          </p:sp>
          <p:sp>
            <p:nvSpPr>
              <p:cNvPr id="15" name="テキスト ボックス 14"/>
              <p:cNvSpPr txBox="1"/>
              <p:nvPr/>
            </p:nvSpPr>
            <p:spPr>
              <a:xfrm>
                <a:off x="8093075" y="5580063"/>
                <a:ext cx="1500188" cy="253916"/>
              </a:xfrm>
              <a:prstGeom prst="rect">
                <a:avLst/>
              </a:prstGeom>
              <a:noFill/>
            </p:spPr>
            <p:txBody>
              <a:bodyPr>
                <a:spAutoFit/>
              </a:bodyPr>
              <a:lstStyle/>
              <a:p>
                <a:pPr>
                  <a:defRPr/>
                </a:pPr>
                <a:r>
                  <a:rPr lang="ja-JP" altLang="en-US" sz="1050" dirty="0"/>
                  <a:t>プロセッサ</a:t>
                </a:r>
                <a:r>
                  <a:rPr lang="en-US" altLang="ja-JP" sz="1050" dirty="0"/>
                  <a:t>4</a:t>
                </a:r>
                <a:r>
                  <a:rPr lang="ja-JP" altLang="en-US" sz="1050" dirty="0"/>
                  <a:t>で処理</a:t>
                </a:r>
              </a:p>
            </p:txBody>
          </p:sp>
        </p:grpSp>
      </p:grpSp>
    </p:spTree>
    <p:extLst>
      <p:ext uri="{BB962C8B-B14F-4D97-AF65-F5344CB8AC3E}">
        <p14:creationId xmlns:p14="http://schemas.microsoft.com/office/powerpoint/2010/main" val="29434260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pPr>
              <a:defRPr/>
            </a:pPr>
            <a:r>
              <a:rPr lang="ja-JP" altLang="en-US" dirty="0" smtClean="0"/>
              <a:t>並列処理</a:t>
            </a:r>
            <a:endParaRPr lang="ja-JP" altLang="en-US" dirty="0"/>
          </a:p>
        </p:txBody>
      </p:sp>
      <p:sp>
        <p:nvSpPr>
          <p:cNvPr id="11267" name="コンテンツ プレースホルダ 1"/>
          <p:cNvSpPr>
            <a:spLocks noGrp="1"/>
          </p:cNvSpPr>
          <p:nvPr>
            <p:ph idx="1"/>
          </p:nvPr>
        </p:nvSpPr>
        <p:spPr/>
        <p:txBody>
          <a:bodyPr/>
          <a:lstStyle/>
          <a:p>
            <a:pPr marL="0" indent="0" eaLnBrk="1" hangingPunct="1">
              <a:buNone/>
            </a:pPr>
            <a:r>
              <a:rPr lang="ja-JP" altLang="en-US" dirty="0" smtClean="0"/>
              <a:t>並列</a:t>
            </a:r>
            <a:r>
              <a:rPr lang="ja-JP" altLang="en-US" dirty="0"/>
              <a:t>処理とは、</a:t>
            </a:r>
            <a:r>
              <a:rPr lang="ja-JP" altLang="en-US" b="1" dirty="0"/>
              <a:t>一つの仕事を分割して</a:t>
            </a:r>
            <a:r>
              <a:rPr lang="ja-JP" altLang="en-US" b="1" dirty="0">
                <a:solidFill>
                  <a:schemeClr val="accent1"/>
                </a:solidFill>
              </a:rPr>
              <a:t>同時</a:t>
            </a:r>
            <a:r>
              <a:rPr lang="ja-JP" altLang="en-US" b="1" dirty="0" smtClean="0">
                <a:solidFill>
                  <a:schemeClr val="accent1"/>
                </a:solidFill>
              </a:rPr>
              <a:t>に計算</a:t>
            </a:r>
            <a:r>
              <a:rPr lang="ja-JP" altLang="en-US" b="1" dirty="0">
                <a:solidFill>
                  <a:schemeClr val="accent1"/>
                </a:solidFill>
              </a:rPr>
              <a:t>・処理</a:t>
            </a:r>
            <a:r>
              <a:rPr lang="ja-JP" altLang="en-US" b="1" dirty="0" smtClean="0">
                <a:solidFill>
                  <a:schemeClr val="accent1"/>
                </a:solidFill>
              </a:rPr>
              <a:t>を</a:t>
            </a:r>
            <a:r>
              <a:rPr lang="ja-JP" altLang="en-US" b="1" dirty="0">
                <a:solidFill>
                  <a:schemeClr val="accent1"/>
                </a:solidFill>
              </a:rPr>
              <a:t>行</a:t>
            </a:r>
            <a:r>
              <a:rPr lang="ja-JP" altLang="en-US" b="1" dirty="0" smtClean="0">
                <a:solidFill>
                  <a:schemeClr val="accent1"/>
                </a:solidFill>
              </a:rPr>
              <a:t>う</a:t>
            </a:r>
            <a:r>
              <a:rPr lang="ja-JP" altLang="en-US" b="1" dirty="0" smtClean="0"/>
              <a:t>こと</a:t>
            </a:r>
            <a:endParaRPr lang="en-US" altLang="ja-JP" b="1" dirty="0"/>
          </a:p>
          <a:p>
            <a:pPr eaLnBrk="1" hangingPunct="1">
              <a:buFont typeface="Wingdings 2" pitchFamily="18" charset="2"/>
              <a:buNone/>
            </a:pPr>
            <a:endParaRPr lang="en-US" altLang="ja-JP" sz="1000" dirty="0"/>
          </a:p>
          <a:p>
            <a:pPr eaLnBrk="1" hangingPunct="1">
              <a:buFont typeface="Wingdings 2" pitchFamily="18" charset="2"/>
              <a:buNone/>
            </a:pPr>
            <a:r>
              <a:rPr lang="ja-JP" altLang="en-US" b="1" dirty="0" smtClean="0">
                <a:solidFill>
                  <a:srgbClr val="FF0000"/>
                </a:solidFill>
              </a:rPr>
              <a:t>並列処理のイメージ</a:t>
            </a:r>
            <a:endParaRPr lang="en-US" altLang="ja-JP" b="1" dirty="0" smtClean="0">
              <a:solidFill>
                <a:srgbClr val="FF0000"/>
              </a:solidFill>
            </a:endParaRPr>
          </a:p>
          <a:p>
            <a:pPr eaLnBrk="1" hangingPunct="1">
              <a:buFont typeface="Wingdings 2" pitchFamily="18" charset="2"/>
              <a:buNone/>
            </a:pPr>
            <a:endParaRPr lang="en-US" altLang="ja-JP" dirty="0" smtClean="0"/>
          </a:p>
          <a:p>
            <a:pPr eaLnBrk="1" hangingPunct="1">
              <a:buFont typeface="Wingdings 2" pitchFamily="18" charset="2"/>
              <a:buNone/>
            </a:pPr>
            <a:endParaRPr lang="en-US" altLang="ja-JP" dirty="0" smtClean="0"/>
          </a:p>
          <a:p>
            <a:pPr eaLnBrk="1" hangingPunct="1">
              <a:buFont typeface="Wingdings 2" pitchFamily="18" charset="2"/>
              <a:buNone/>
            </a:pPr>
            <a:endParaRPr lang="en-US" altLang="ja-JP" dirty="0" smtClean="0"/>
          </a:p>
          <a:p>
            <a:pPr eaLnBrk="1" hangingPunct="1">
              <a:buFont typeface="Wingdings 2" pitchFamily="18" charset="2"/>
              <a:buNone/>
            </a:pPr>
            <a:endParaRPr lang="en-US" altLang="ja-JP" dirty="0" smtClean="0"/>
          </a:p>
          <a:p>
            <a:pPr eaLnBrk="1" hangingPunct="1">
              <a:buFont typeface="Wingdings 2" pitchFamily="18" charset="2"/>
              <a:buNone/>
            </a:pPr>
            <a:endParaRPr lang="en-US" altLang="ja-JP" dirty="0" smtClean="0"/>
          </a:p>
          <a:p>
            <a:pPr eaLnBrk="1" hangingPunct="1">
              <a:buFont typeface="Wingdings 2" pitchFamily="18" charset="2"/>
              <a:buNone/>
            </a:pPr>
            <a:endParaRPr lang="en-US" altLang="ja-JP" dirty="0" smtClean="0"/>
          </a:p>
        </p:txBody>
      </p:sp>
      <p:sp>
        <p:nvSpPr>
          <p:cNvPr id="4" name="日付プレースホルダー 3"/>
          <p:cNvSpPr>
            <a:spLocks noGrp="1"/>
          </p:cNvSpPr>
          <p:nvPr>
            <p:ph type="dt" sz="half" idx="10"/>
          </p:nvPr>
        </p:nvSpPr>
        <p:spPr/>
        <p:txBody>
          <a:bodyPr/>
          <a:lstStyle/>
          <a:p>
            <a:pPr>
              <a:defRPr/>
            </a:pPr>
            <a:fld id="{19699FDE-0FF0-4B47-81A5-60F6F049CB63}" type="datetime1">
              <a:rPr lang="ja-JP" altLang="en-US" smtClean="0"/>
              <a:t>2016/10/13</a:t>
            </a:fld>
            <a:endParaRPr lang="en-GB"/>
          </a:p>
        </p:txBody>
      </p:sp>
      <p:sp>
        <p:nvSpPr>
          <p:cNvPr id="5" name="フッター プレースホルダー 4"/>
          <p:cNvSpPr>
            <a:spLocks noGrp="1"/>
          </p:cNvSpPr>
          <p:nvPr>
            <p:ph type="ftr" sz="quarter" idx="11"/>
          </p:nvPr>
        </p:nvSpPr>
        <p:spPr/>
        <p:txBody>
          <a:bodyPr/>
          <a:lstStyle/>
          <a:p>
            <a:pPr>
              <a:defRPr/>
            </a:pPr>
            <a:r>
              <a:rPr lang="ja-JP" altLang="en-US" smtClean="0"/>
              <a:t>横田・大津・大川研　研究室紹介</a:t>
            </a:r>
            <a:endParaRPr lang="en-GB"/>
          </a:p>
        </p:txBody>
      </p:sp>
      <p:sp>
        <p:nvSpPr>
          <p:cNvPr id="6" name="スライド番号プレースホルダー 5"/>
          <p:cNvSpPr>
            <a:spLocks noGrp="1"/>
          </p:cNvSpPr>
          <p:nvPr>
            <p:ph type="sldNum" sz="quarter" idx="12"/>
          </p:nvPr>
        </p:nvSpPr>
        <p:spPr/>
        <p:txBody>
          <a:bodyPr/>
          <a:lstStyle/>
          <a:p>
            <a:pPr>
              <a:defRPr/>
            </a:pPr>
            <a:fld id="{FD72BE08-2AAA-4D61-A305-18ED2FB17BB6}" type="slidenum">
              <a:rPr lang="en-GB" smtClean="0"/>
              <a:pPr>
                <a:defRPr/>
              </a:pPr>
              <a:t>15</a:t>
            </a:fld>
            <a:endParaRPr lang="en-GB"/>
          </a:p>
        </p:txBody>
      </p:sp>
      <p:grpSp>
        <p:nvGrpSpPr>
          <p:cNvPr id="7" name="グループ化 6"/>
          <p:cNvGrpSpPr/>
          <p:nvPr/>
        </p:nvGrpSpPr>
        <p:grpSpPr>
          <a:xfrm>
            <a:off x="2459758" y="2836863"/>
            <a:ext cx="7272485" cy="3465513"/>
            <a:chOff x="2114403" y="2836863"/>
            <a:chExt cx="7272485" cy="3465513"/>
          </a:xfrm>
        </p:grpSpPr>
        <p:sp>
          <p:nvSpPr>
            <p:cNvPr id="11268" name="Line 3"/>
            <p:cNvSpPr>
              <a:spLocks noChangeAspect="1" noChangeShapeType="1"/>
            </p:cNvSpPr>
            <p:nvPr/>
          </p:nvSpPr>
          <p:spPr bwMode="auto">
            <a:xfrm>
              <a:off x="2640014" y="2846389"/>
              <a:ext cx="1587" cy="3455987"/>
            </a:xfrm>
            <a:prstGeom prst="line">
              <a:avLst/>
            </a:prstGeom>
            <a:noFill/>
            <a:ln w="28440">
              <a:solidFill>
                <a:srgbClr val="333399"/>
              </a:solidFill>
              <a:miter lim="800000"/>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11269" name="Text Box 4"/>
            <p:cNvSpPr txBox="1">
              <a:spLocks noChangeAspect="1" noChangeArrowheads="1"/>
            </p:cNvSpPr>
            <p:nvPr/>
          </p:nvSpPr>
          <p:spPr bwMode="auto">
            <a:xfrm rot="-5400000">
              <a:off x="1842295" y="4344046"/>
              <a:ext cx="1008062"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5pPr>
              <a:lvl6pPr marL="2514600" indent="-228600" defTabSz="449263" eaLnBrk="0" fontAlgn="base" hangingPunct="0">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6pPr>
              <a:lvl7pPr marL="2971800" indent="-228600" defTabSz="449263" eaLnBrk="0" fontAlgn="base" hangingPunct="0">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7pPr>
              <a:lvl8pPr marL="3429000" indent="-228600" defTabSz="449263" eaLnBrk="0" fontAlgn="base" hangingPunct="0">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8pPr>
              <a:lvl9pPr marL="3886200" indent="-228600" defTabSz="449263" eaLnBrk="0" fontAlgn="base" hangingPunct="0">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9pPr>
            </a:lstStyle>
            <a:p>
              <a:pPr eaLnBrk="1" hangingPunct="1"/>
              <a:r>
                <a:rPr lang="ja-JP" altLang="en-GB" sz="2400">
                  <a:solidFill>
                    <a:srgbClr val="000000"/>
                  </a:solidFill>
                </a:rPr>
                <a:t>時間</a:t>
              </a:r>
            </a:p>
          </p:txBody>
        </p:sp>
        <p:sp>
          <p:nvSpPr>
            <p:cNvPr id="41" name="AutoShape 5"/>
            <p:cNvSpPr>
              <a:spLocks noChangeAspect="1" noChangeArrowheads="1"/>
            </p:cNvSpPr>
            <p:nvPr/>
          </p:nvSpPr>
          <p:spPr bwMode="auto">
            <a:xfrm>
              <a:off x="3935413" y="4141788"/>
              <a:ext cx="1223962" cy="576262"/>
            </a:xfrm>
            <a:prstGeom prst="rightArrow">
              <a:avLst>
                <a:gd name="adj1" fmla="val 50000"/>
                <a:gd name="adj2" fmla="val 53099"/>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ja-JP" altLang="en-US"/>
            </a:p>
          </p:txBody>
        </p:sp>
        <p:sp>
          <p:nvSpPr>
            <p:cNvPr id="42" name="Rectangle 9"/>
            <p:cNvSpPr>
              <a:spLocks noChangeAspect="1" noChangeArrowheads="1"/>
            </p:cNvSpPr>
            <p:nvPr/>
          </p:nvSpPr>
          <p:spPr bwMode="auto">
            <a:xfrm>
              <a:off x="3024188" y="2841625"/>
              <a:ext cx="576262" cy="865188"/>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ja-JP" altLang="en-US"/>
            </a:p>
          </p:txBody>
        </p:sp>
        <p:sp>
          <p:nvSpPr>
            <p:cNvPr id="43" name="Text Box 10"/>
            <p:cNvSpPr txBox="1">
              <a:spLocks noChangeAspect="1" noChangeArrowheads="1"/>
            </p:cNvSpPr>
            <p:nvPr/>
          </p:nvSpPr>
          <p:spPr bwMode="auto">
            <a:xfrm>
              <a:off x="4081464" y="3781426"/>
              <a:ext cx="69471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5pPr>
              <a:lvl6pPr marL="2514600" indent="-228600" defTabSz="449263" eaLnBrk="0" fontAlgn="base" hangingPunct="0">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6pPr>
              <a:lvl7pPr marL="2971800" indent="-228600" defTabSz="449263" eaLnBrk="0" fontAlgn="base" hangingPunct="0">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7pPr>
              <a:lvl8pPr marL="3429000" indent="-228600" defTabSz="449263" eaLnBrk="0" fontAlgn="base" hangingPunct="0">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8pPr>
              <a:lvl9pPr marL="3886200" indent="-228600" defTabSz="449263" eaLnBrk="0" fontAlgn="base" hangingPunct="0">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9pPr>
            </a:lstStyle>
            <a:p>
              <a:pPr eaLnBrk="1" hangingPunct="1"/>
              <a:r>
                <a:rPr lang="ja-JP" altLang="en-GB" sz="2000">
                  <a:solidFill>
                    <a:srgbClr val="000000"/>
                  </a:solidFill>
                </a:rPr>
                <a:t>分割</a:t>
              </a:r>
            </a:p>
          </p:txBody>
        </p:sp>
        <p:sp>
          <p:nvSpPr>
            <p:cNvPr id="45" name="Rectangle 12"/>
            <p:cNvSpPr>
              <a:spLocks noChangeAspect="1" noChangeArrowheads="1"/>
            </p:cNvSpPr>
            <p:nvPr/>
          </p:nvSpPr>
          <p:spPr bwMode="auto">
            <a:xfrm>
              <a:off x="3024188" y="3705225"/>
              <a:ext cx="576262" cy="865188"/>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ja-JP" altLang="en-US"/>
            </a:p>
          </p:txBody>
        </p:sp>
        <p:sp>
          <p:nvSpPr>
            <p:cNvPr id="46" name="Rectangle 13"/>
            <p:cNvSpPr>
              <a:spLocks noChangeAspect="1" noChangeArrowheads="1"/>
            </p:cNvSpPr>
            <p:nvPr/>
          </p:nvSpPr>
          <p:spPr bwMode="auto">
            <a:xfrm>
              <a:off x="3024188" y="4568825"/>
              <a:ext cx="576262" cy="865188"/>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ja-JP" altLang="en-US"/>
            </a:p>
          </p:txBody>
        </p:sp>
        <p:sp>
          <p:nvSpPr>
            <p:cNvPr id="47" name="Rectangle 14"/>
            <p:cNvSpPr>
              <a:spLocks noChangeAspect="1" noChangeArrowheads="1"/>
            </p:cNvSpPr>
            <p:nvPr/>
          </p:nvSpPr>
          <p:spPr bwMode="auto">
            <a:xfrm>
              <a:off x="3024188" y="5434014"/>
              <a:ext cx="576262" cy="86518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ja-JP" altLang="en-US"/>
            </a:p>
          </p:txBody>
        </p:sp>
        <p:sp>
          <p:nvSpPr>
            <p:cNvPr id="11279" name="Text Box 18"/>
            <p:cNvSpPr txBox="1">
              <a:spLocks noChangeAspect="1" noChangeArrowheads="1"/>
            </p:cNvSpPr>
            <p:nvPr/>
          </p:nvSpPr>
          <p:spPr bwMode="auto">
            <a:xfrm>
              <a:off x="6816725" y="5797551"/>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bg1"/>
                  </a:solidFill>
                  <a:latin typeface="Arial" charset="0"/>
                  <a:ea typeface="ＭＳ Ｐゴシック" charset="-128"/>
                </a:defRPr>
              </a:lvl1pPr>
              <a:lvl2pPr marL="742950" indent="-285750" eaLnBrk="0" hangingPunct="0">
                <a:defRPr>
                  <a:solidFill>
                    <a:schemeClr val="bg1"/>
                  </a:solidFill>
                  <a:latin typeface="Arial" charset="0"/>
                  <a:ea typeface="ＭＳ Ｐゴシック" charset="-128"/>
                </a:defRPr>
              </a:lvl2pPr>
              <a:lvl3pPr marL="1143000" indent="-228600" eaLnBrk="0" hangingPunct="0">
                <a:defRPr>
                  <a:solidFill>
                    <a:schemeClr val="bg1"/>
                  </a:solidFill>
                  <a:latin typeface="Arial" charset="0"/>
                  <a:ea typeface="ＭＳ Ｐゴシック" charset="-128"/>
                </a:defRPr>
              </a:lvl3pPr>
              <a:lvl4pPr marL="1600200" indent="-228600" eaLnBrk="0" hangingPunct="0">
                <a:defRPr>
                  <a:solidFill>
                    <a:schemeClr val="bg1"/>
                  </a:solidFill>
                  <a:latin typeface="Arial" charset="0"/>
                  <a:ea typeface="ＭＳ Ｐゴシック" charset="-128"/>
                </a:defRPr>
              </a:lvl4pPr>
              <a:lvl5pPr marL="2057400" indent="-228600" eaLnBrk="0" hangingPunct="0">
                <a:defRPr>
                  <a:solidFill>
                    <a:schemeClr val="bg1"/>
                  </a:solidFill>
                  <a:latin typeface="Arial" charset="0"/>
                  <a:ea typeface="ＭＳ Ｐゴシック" charset="-128"/>
                </a:defRPr>
              </a:lvl5pPr>
              <a:lvl6pPr marL="2514600" indent="-228600"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ＭＳ Ｐゴシック" charset="-128"/>
                </a:defRPr>
              </a:lvl6pPr>
              <a:lvl7pPr marL="2971800" indent="-228600"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ＭＳ Ｐゴシック" charset="-128"/>
                </a:defRPr>
              </a:lvl7pPr>
              <a:lvl8pPr marL="3429000" indent="-228600"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ＭＳ Ｐゴシック" charset="-128"/>
                </a:defRPr>
              </a:lvl8pPr>
              <a:lvl9pPr marL="3886200" indent="-228600"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ＭＳ Ｐゴシック" charset="-128"/>
                </a:defRPr>
              </a:lvl9pPr>
            </a:lstStyle>
            <a:p>
              <a:pPr eaLnBrk="1" hangingPunct="1"/>
              <a:endParaRPr lang="ja-JP" altLang="en-US"/>
            </a:p>
          </p:txBody>
        </p:sp>
        <p:grpSp>
          <p:nvGrpSpPr>
            <p:cNvPr id="2" name="グループ化 1"/>
            <p:cNvGrpSpPr/>
            <p:nvPr/>
          </p:nvGrpSpPr>
          <p:grpSpPr>
            <a:xfrm>
              <a:off x="5070942" y="2836863"/>
              <a:ext cx="4315946" cy="1350962"/>
              <a:chOff x="3546942" y="3132138"/>
              <a:chExt cx="4315946" cy="1350962"/>
            </a:xfrm>
          </p:grpSpPr>
          <p:sp>
            <p:nvSpPr>
              <p:cNvPr id="44" name="Rectangle 11"/>
              <p:cNvSpPr>
                <a:spLocks noChangeAspect="1" noChangeArrowheads="1"/>
              </p:cNvSpPr>
              <p:nvPr/>
            </p:nvSpPr>
            <p:spPr bwMode="auto">
              <a:xfrm>
                <a:off x="4392613" y="3132138"/>
                <a:ext cx="539750" cy="900112"/>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ja-JP" altLang="en-US"/>
              </a:p>
            </p:txBody>
          </p:sp>
          <p:sp>
            <p:nvSpPr>
              <p:cNvPr id="48" name="Freeform 15"/>
              <p:cNvSpPr>
                <a:spLocks noChangeAspect="1"/>
              </p:cNvSpPr>
              <p:nvPr/>
            </p:nvSpPr>
            <p:spPr bwMode="auto">
              <a:xfrm>
                <a:off x="3995738" y="3141663"/>
                <a:ext cx="1587" cy="1295400"/>
              </a:xfrm>
              <a:custGeom>
                <a:avLst/>
                <a:gdLst>
                  <a:gd name="T0" fmla="*/ 0 w 1"/>
                  <a:gd name="T1" fmla="*/ 0 h 3599"/>
                  <a:gd name="T2" fmla="*/ 0 w 1"/>
                  <a:gd name="T3" fmla="*/ 2147483647 h 3599"/>
                  <a:gd name="T4" fmla="*/ 0 60000 65536"/>
                  <a:gd name="T5" fmla="*/ 0 60000 65536"/>
                  <a:gd name="T6" fmla="*/ 0 w 1"/>
                  <a:gd name="T7" fmla="*/ 0 h 3599"/>
                  <a:gd name="T8" fmla="*/ 1 w 1"/>
                  <a:gd name="T9" fmla="*/ 3599 h 3599"/>
                </a:gdLst>
                <a:ahLst/>
                <a:cxnLst>
                  <a:cxn ang="T4">
                    <a:pos x="T0" y="T1"/>
                  </a:cxn>
                  <a:cxn ang="T5">
                    <a:pos x="T2" y="T3"/>
                  </a:cxn>
                </a:cxnLst>
                <a:rect l="T6" t="T7" r="T8" b="T9"/>
                <a:pathLst>
                  <a:path w="1" h="3599">
                    <a:moveTo>
                      <a:pt x="0" y="0"/>
                    </a:moveTo>
                    <a:lnTo>
                      <a:pt x="0" y="3598"/>
                    </a:lnTo>
                  </a:path>
                </a:pathLst>
              </a:custGeom>
              <a:noFill/>
              <a:ln w="28440">
                <a:solidFill>
                  <a:srgbClr val="333399"/>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49" name="Text Box 16"/>
              <p:cNvSpPr txBox="1">
                <a:spLocks noChangeAspect="1" noChangeArrowheads="1"/>
              </p:cNvSpPr>
              <p:nvPr/>
            </p:nvSpPr>
            <p:spPr bwMode="auto">
              <a:xfrm rot="16200000">
                <a:off x="3400728" y="3645368"/>
                <a:ext cx="69471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5pPr>
                <a:lvl6pPr marL="2514600" indent="-228600" defTabSz="449263" eaLnBrk="0" fontAlgn="base" hangingPunct="0">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6pPr>
                <a:lvl7pPr marL="2971800" indent="-228600" defTabSz="449263" eaLnBrk="0" fontAlgn="base" hangingPunct="0">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7pPr>
                <a:lvl8pPr marL="3429000" indent="-228600" defTabSz="449263" eaLnBrk="0" fontAlgn="base" hangingPunct="0">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8pPr>
                <a:lvl9pPr marL="3886200" indent="-228600" defTabSz="449263" eaLnBrk="0" fontAlgn="base" hangingPunct="0">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ＭＳ Ｐゴシック" charset="-128"/>
                  </a:defRPr>
                </a:lvl9pPr>
              </a:lstStyle>
              <a:p>
                <a:pPr eaLnBrk="1" hangingPunct="1"/>
                <a:r>
                  <a:rPr lang="ja-JP" altLang="en-GB" sz="2000">
                    <a:solidFill>
                      <a:srgbClr val="000000"/>
                    </a:solidFill>
                  </a:rPr>
                  <a:t>時間</a:t>
                </a:r>
              </a:p>
            </p:txBody>
          </p:sp>
          <p:sp>
            <p:nvSpPr>
              <p:cNvPr id="11280" name="Freeform 24"/>
              <p:cNvSpPr>
                <a:spLocks noChangeAspect="1"/>
              </p:cNvSpPr>
              <p:nvPr/>
            </p:nvSpPr>
            <p:spPr bwMode="auto">
              <a:xfrm>
                <a:off x="4932363" y="3141663"/>
                <a:ext cx="431800" cy="142875"/>
              </a:xfrm>
              <a:custGeom>
                <a:avLst/>
                <a:gdLst>
                  <a:gd name="T0" fmla="*/ 0 w 1200"/>
                  <a:gd name="T1" fmla="*/ 0 h 398"/>
                  <a:gd name="T2" fmla="*/ 2147483647 w 1200"/>
                  <a:gd name="T3" fmla="*/ 2147483647 h 398"/>
                  <a:gd name="T4" fmla="*/ 0 60000 65536"/>
                  <a:gd name="T5" fmla="*/ 0 60000 65536"/>
                  <a:gd name="T6" fmla="*/ 0 w 1200"/>
                  <a:gd name="T7" fmla="*/ 0 h 398"/>
                  <a:gd name="T8" fmla="*/ 1200 w 1200"/>
                  <a:gd name="T9" fmla="*/ 398 h 398"/>
                </a:gdLst>
                <a:ahLst/>
                <a:cxnLst>
                  <a:cxn ang="T4">
                    <a:pos x="T0" y="T1"/>
                  </a:cxn>
                  <a:cxn ang="T5">
                    <a:pos x="T2" y="T3"/>
                  </a:cxn>
                </a:cxnLst>
                <a:rect l="T6" t="T7" r="T8" b="T9"/>
                <a:pathLst>
                  <a:path w="1200" h="398">
                    <a:moveTo>
                      <a:pt x="0" y="0"/>
                    </a:moveTo>
                    <a:lnTo>
                      <a:pt x="1199" y="397"/>
                    </a:lnTo>
                  </a:path>
                </a:pathLst>
              </a:custGeom>
              <a:noFill/>
              <a:ln w="9360">
                <a:solidFill>
                  <a:srgbClr val="000000"/>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11281" name="Freeform 25"/>
              <p:cNvSpPr>
                <a:spLocks noChangeAspect="1"/>
              </p:cNvSpPr>
              <p:nvPr/>
            </p:nvSpPr>
            <p:spPr bwMode="auto">
              <a:xfrm>
                <a:off x="5857875" y="3286125"/>
                <a:ext cx="514350" cy="141288"/>
              </a:xfrm>
              <a:custGeom>
                <a:avLst/>
                <a:gdLst>
                  <a:gd name="T0" fmla="*/ 0 w 1201"/>
                  <a:gd name="T1" fmla="*/ 0 h 398"/>
                  <a:gd name="T2" fmla="*/ 2147483647 w 1201"/>
                  <a:gd name="T3" fmla="*/ 2147483647 h 398"/>
                  <a:gd name="T4" fmla="*/ 0 60000 65536"/>
                  <a:gd name="T5" fmla="*/ 0 60000 65536"/>
                  <a:gd name="T6" fmla="*/ 0 w 1201"/>
                  <a:gd name="T7" fmla="*/ 0 h 398"/>
                  <a:gd name="T8" fmla="*/ 1201 w 1201"/>
                  <a:gd name="T9" fmla="*/ 398 h 398"/>
                </a:gdLst>
                <a:ahLst/>
                <a:cxnLst>
                  <a:cxn ang="T4">
                    <a:pos x="T0" y="T1"/>
                  </a:cxn>
                  <a:cxn ang="T5">
                    <a:pos x="T2" y="T3"/>
                  </a:cxn>
                </a:cxnLst>
                <a:rect l="T6" t="T7" r="T8" b="T9"/>
                <a:pathLst>
                  <a:path w="1201" h="398">
                    <a:moveTo>
                      <a:pt x="0" y="0"/>
                    </a:moveTo>
                    <a:lnTo>
                      <a:pt x="1200" y="397"/>
                    </a:lnTo>
                  </a:path>
                </a:pathLst>
              </a:custGeom>
              <a:noFill/>
              <a:ln w="9360">
                <a:solidFill>
                  <a:srgbClr val="000000"/>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11282" name="Freeform 26"/>
              <p:cNvSpPr>
                <a:spLocks noChangeAspect="1"/>
              </p:cNvSpPr>
              <p:nvPr/>
            </p:nvSpPr>
            <p:spPr bwMode="auto">
              <a:xfrm>
                <a:off x="6858000" y="3429000"/>
                <a:ext cx="522288" cy="142875"/>
              </a:xfrm>
              <a:custGeom>
                <a:avLst/>
                <a:gdLst>
                  <a:gd name="T0" fmla="*/ 0 w 1201"/>
                  <a:gd name="T1" fmla="*/ 0 h 398"/>
                  <a:gd name="T2" fmla="*/ 2147483647 w 1201"/>
                  <a:gd name="T3" fmla="*/ 2147483647 h 398"/>
                  <a:gd name="T4" fmla="*/ 0 60000 65536"/>
                  <a:gd name="T5" fmla="*/ 0 60000 65536"/>
                  <a:gd name="T6" fmla="*/ 0 w 1201"/>
                  <a:gd name="T7" fmla="*/ 0 h 398"/>
                  <a:gd name="T8" fmla="*/ 1201 w 1201"/>
                  <a:gd name="T9" fmla="*/ 398 h 398"/>
                </a:gdLst>
                <a:ahLst/>
                <a:cxnLst>
                  <a:cxn ang="T4">
                    <a:pos x="T0" y="T1"/>
                  </a:cxn>
                  <a:cxn ang="T5">
                    <a:pos x="T2" y="T3"/>
                  </a:cxn>
                </a:cxnLst>
                <a:rect l="T6" t="T7" r="T8" b="T9"/>
                <a:pathLst>
                  <a:path w="1201" h="398">
                    <a:moveTo>
                      <a:pt x="0" y="0"/>
                    </a:moveTo>
                    <a:lnTo>
                      <a:pt x="1200" y="397"/>
                    </a:lnTo>
                  </a:path>
                </a:pathLst>
              </a:custGeom>
              <a:noFill/>
              <a:ln w="9360">
                <a:solidFill>
                  <a:srgbClr val="000000"/>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59" name="Rectangle 11"/>
              <p:cNvSpPr>
                <a:spLocks noChangeAspect="1" noChangeArrowheads="1"/>
              </p:cNvSpPr>
              <p:nvPr/>
            </p:nvSpPr>
            <p:spPr bwMode="auto">
              <a:xfrm>
                <a:off x="5357813" y="3286125"/>
                <a:ext cx="539750" cy="900113"/>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ja-JP" altLang="en-US"/>
              </a:p>
            </p:txBody>
          </p:sp>
          <p:sp>
            <p:nvSpPr>
              <p:cNvPr id="60" name="Rectangle 11"/>
              <p:cNvSpPr>
                <a:spLocks noChangeAspect="1" noChangeArrowheads="1"/>
              </p:cNvSpPr>
              <p:nvPr/>
            </p:nvSpPr>
            <p:spPr bwMode="auto">
              <a:xfrm>
                <a:off x="6357938" y="3429000"/>
                <a:ext cx="539750" cy="900113"/>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ja-JP" altLang="en-US"/>
              </a:p>
            </p:txBody>
          </p:sp>
          <p:sp>
            <p:nvSpPr>
              <p:cNvPr id="61" name="Rectangle 11"/>
              <p:cNvSpPr>
                <a:spLocks noChangeAspect="1" noChangeArrowheads="1"/>
              </p:cNvSpPr>
              <p:nvPr/>
            </p:nvSpPr>
            <p:spPr bwMode="auto">
              <a:xfrm>
                <a:off x="7323138" y="3582988"/>
                <a:ext cx="539750" cy="900112"/>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ja-JP" altLang="en-US"/>
              </a:p>
            </p:txBody>
          </p:sp>
        </p:grpSp>
        <p:sp>
          <p:nvSpPr>
            <p:cNvPr id="62" name="テキスト ボックス 61"/>
            <p:cNvSpPr txBox="1">
              <a:spLocks noChangeAspect="1"/>
            </p:cNvSpPr>
            <p:nvPr/>
          </p:nvSpPr>
          <p:spPr>
            <a:xfrm>
              <a:off x="4872038" y="4991101"/>
              <a:ext cx="4493538" cy="830997"/>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defRPr/>
              </a:pPr>
              <a:r>
                <a:rPr lang="ja-JP" altLang="en-US" sz="4800" dirty="0">
                  <a:solidFill>
                    <a:srgbClr val="FF0000"/>
                  </a:solidFill>
                </a:rPr>
                <a:t>かなりの高速化</a:t>
              </a:r>
            </a:p>
          </p:txBody>
        </p:sp>
      </p:grpSp>
    </p:spTree>
    <p:extLst>
      <p:ext uri="{BB962C8B-B14F-4D97-AF65-F5344CB8AC3E}">
        <p14:creationId xmlns:p14="http://schemas.microsoft.com/office/powerpoint/2010/main" val="1889307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p:txBody>
          <a:bodyPr vert="horz" lIns="90000" tIns="46800" rIns="90000" bIns="46800" rtlCol="0" anchor="ctr">
            <a:normAutofit/>
          </a:bodyPr>
          <a:lstStyle/>
          <a:p>
            <a:pP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ja-JP" altLang="en-GB" dirty="0">
                <a:latin typeface="ＭＳ Ｐゴシック" charset="-128"/>
              </a:rPr>
              <a:t>並列実行で高速化</a:t>
            </a:r>
          </a:p>
        </p:txBody>
      </p:sp>
      <p:sp>
        <p:nvSpPr>
          <p:cNvPr id="12291" name="Rectangle 2"/>
          <p:cNvSpPr>
            <a:spLocks noGrp="1" noChangeArrowheads="1"/>
          </p:cNvSpPr>
          <p:nvPr>
            <p:ph idx="1"/>
          </p:nvPr>
        </p:nvSpPr>
        <p:spPr/>
        <p:txBody>
          <a:bodyPr vert="horz" lIns="90000" tIns="46800" rIns="90000" bIns="46800" rtlCol="0">
            <a:normAutofit/>
          </a:bodyPr>
          <a:lstStyle/>
          <a:p>
            <a:pPr marL="0" indent="0">
              <a:lnSpc>
                <a:spcPct val="72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altLang="en-GB" dirty="0">
                <a:latin typeface="ＭＳ Ｐゴシック" charset="-128"/>
              </a:rPr>
              <a:t>どんどん増えるコアを積極的に活用してプログラムを高速化</a:t>
            </a:r>
          </a:p>
          <a:p>
            <a:pPr marL="0" indent="0">
              <a:lnSpc>
                <a:spcPct val="72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ja-JP" dirty="0">
              <a:latin typeface="ＭＳ Ｐゴシック" charset="-128"/>
            </a:endParaRPr>
          </a:p>
          <a:p>
            <a:pPr marL="0" indent="0">
              <a:lnSpc>
                <a:spcPct val="72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altLang="en-GB" dirty="0">
                <a:latin typeface="ＭＳ Ｐゴシック" charset="-128"/>
              </a:rPr>
              <a:t>しかし、それにはプログラムを</a:t>
            </a:r>
            <a:r>
              <a:rPr lang="ja-JP" altLang="en-GB" b="1" dirty="0">
                <a:solidFill>
                  <a:srgbClr val="FF0000"/>
                </a:solidFill>
                <a:latin typeface="ＭＳ Ｐゴシック" charset="-128"/>
              </a:rPr>
              <a:t>並列化</a:t>
            </a:r>
            <a:r>
              <a:rPr lang="ja-JP" altLang="en-GB" dirty="0">
                <a:latin typeface="ＭＳ Ｐゴシック" charset="-128"/>
              </a:rPr>
              <a:t>するというとても</a:t>
            </a:r>
            <a:r>
              <a:rPr lang="ja-JP" altLang="en-GB" b="1" dirty="0">
                <a:latin typeface="ＭＳ Ｐゴシック" charset="-128"/>
              </a:rPr>
              <a:t>難しい</a:t>
            </a:r>
            <a:r>
              <a:rPr lang="ja-JP" altLang="en-US" b="1" dirty="0">
                <a:latin typeface="ＭＳ Ｐゴシック" charset="-128"/>
              </a:rPr>
              <a:t>作業</a:t>
            </a:r>
            <a:r>
              <a:rPr lang="ja-JP" altLang="en-GB" dirty="0">
                <a:latin typeface="ＭＳ Ｐゴシック" charset="-128"/>
              </a:rPr>
              <a:t>が必要</a:t>
            </a:r>
            <a:endParaRPr lang="en-US" altLang="ja-JP" dirty="0">
              <a:latin typeface="ＭＳ Ｐゴシック" charset="-128"/>
            </a:endParaRPr>
          </a:p>
          <a:p>
            <a:pPr marL="0" indent="0">
              <a:lnSpc>
                <a:spcPct val="72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ja-JP" dirty="0">
              <a:latin typeface="ＭＳ Ｐゴシック" charset="-128"/>
            </a:endParaRPr>
          </a:p>
          <a:p>
            <a:pPr marL="361950" indent="0">
              <a:lnSpc>
                <a:spcPct val="72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altLang="en-US" dirty="0">
                <a:latin typeface="ＭＳ Ｐゴシック" charset="-128"/>
              </a:rPr>
              <a:t>・プログラムを</a:t>
            </a:r>
            <a:r>
              <a:rPr lang="ja-JP" altLang="en-US" b="1" dirty="0">
                <a:solidFill>
                  <a:schemeClr val="accent1"/>
                </a:solidFill>
                <a:latin typeface="ＭＳ Ｐゴシック" charset="-128"/>
              </a:rPr>
              <a:t>どう分けるか</a:t>
            </a:r>
            <a:endParaRPr lang="en-US" altLang="ja-JP" b="1" dirty="0">
              <a:solidFill>
                <a:schemeClr val="accent1"/>
              </a:solidFill>
              <a:latin typeface="ＭＳ Ｐゴシック" charset="-128"/>
            </a:endParaRPr>
          </a:p>
          <a:p>
            <a:pPr marL="361950" indent="0">
              <a:lnSpc>
                <a:spcPct val="72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ja-JP" dirty="0">
              <a:latin typeface="ＭＳ Ｐゴシック" charset="-128"/>
            </a:endParaRPr>
          </a:p>
          <a:p>
            <a:pPr marL="361950" indent="0">
              <a:lnSpc>
                <a:spcPct val="72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altLang="en-US" dirty="0">
                <a:latin typeface="ＭＳ Ｐゴシック" charset="-128"/>
              </a:rPr>
              <a:t>・分けたプログラムをコアに</a:t>
            </a:r>
            <a:r>
              <a:rPr lang="ja-JP" altLang="en-US" b="1" dirty="0">
                <a:solidFill>
                  <a:schemeClr val="accent1"/>
                </a:solidFill>
                <a:latin typeface="ＭＳ Ｐゴシック" charset="-128"/>
              </a:rPr>
              <a:t>どう割り当てるか</a:t>
            </a:r>
            <a:endParaRPr lang="en-US" altLang="ja-JP" b="1" dirty="0">
              <a:solidFill>
                <a:schemeClr val="accent1"/>
              </a:solidFill>
              <a:latin typeface="ＭＳ Ｐゴシック" charset="-128"/>
            </a:endParaRPr>
          </a:p>
          <a:p>
            <a:pPr marL="361950" indent="0">
              <a:lnSpc>
                <a:spcPct val="72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ja-JP" dirty="0">
              <a:latin typeface="ＭＳ Ｐゴシック" charset="-128"/>
            </a:endParaRPr>
          </a:p>
          <a:p>
            <a:pPr marL="361950" indent="0">
              <a:lnSpc>
                <a:spcPct val="72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altLang="en-US" dirty="0">
                <a:latin typeface="ＭＳ Ｐゴシック" charset="-128"/>
              </a:rPr>
              <a:t>・プログラムを</a:t>
            </a:r>
            <a:r>
              <a:rPr lang="ja-JP" altLang="en-US" b="1" dirty="0">
                <a:solidFill>
                  <a:schemeClr val="accent1"/>
                </a:solidFill>
                <a:latin typeface="ＭＳ Ｐゴシック" charset="-128"/>
              </a:rPr>
              <a:t>どう制御するか</a:t>
            </a:r>
            <a:endParaRPr lang="en-US" altLang="ja-JP" b="1" dirty="0">
              <a:solidFill>
                <a:schemeClr val="accent1"/>
              </a:solidFill>
              <a:latin typeface="ＭＳ Ｐゴシック" charset="-128"/>
            </a:endParaRPr>
          </a:p>
          <a:p>
            <a:pPr marL="0" indent="0">
              <a:lnSpc>
                <a:spcPct val="72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ja-JP" dirty="0">
              <a:latin typeface="ＭＳ Ｐゴシック" charset="-128"/>
            </a:endParaRPr>
          </a:p>
          <a:p>
            <a:pPr marL="0" indent="0">
              <a:lnSpc>
                <a:spcPct val="72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ja-JP" dirty="0">
              <a:latin typeface="ＭＳ Ｐゴシック" charset="-128"/>
            </a:endParaRPr>
          </a:p>
          <a:p>
            <a:pPr marL="0" indent="0">
              <a:lnSpc>
                <a:spcPct val="72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ja-JP" altLang="en-GB" dirty="0">
              <a:latin typeface="ＭＳ Ｐゴシック" charset="-128"/>
            </a:endParaRPr>
          </a:p>
          <a:p>
            <a:pPr marL="0" indent="0">
              <a:lnSpc>
                <a:spcPct val="72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altLang="en-GB" dirty="0">
                <a:latin typeface="ＭＳ Ｐゴシック" charset="-128"/>
              </a:rPr>
              <a:t>　</a:t>
            </a:r>
          </a:p>
          <a:p>
            <a:pPr marL="0" indent="0">
              <a:lnSpc>
                <a:spcPct val="72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ja-JP" dirty="0">
              <a:latin typeface="ＭＳ Ｐゴシック" charset="-128"/>
            </a:endParaRPr>
          </a:p>
        </p:txBody>
      </p:sp>
      <p:sp>
        <p:nvSpPr>
          <p:cNvPr id="2" name="日付プレースホルダー 1"/>
          <p:cNvSpPr>
            <a:spLocks noGrp="1"/>
          </p:cNvSpPr>
          <p:nvPr>
            <p:ph type="dt" sz="half" idx="10"/>
          </p:nvPr>
        </p:nvSpPr>
        <p:spPr/>
        <p:txBody>
          <a:bodyPr/>
          <a:lstStyle/>
          <a:p>
            <a:pPr>
              <a:defRPr/>
            </a:pPr>
            <a:fld id="{67144B22-D29A-44A1-A905-45A2CDCECA3E}" type="datetime1">
              <a:rPr lang="ja-JP" altLang="en-US" smtClean="0"/>
              <a:t>2016/10/13</a:t>
            </a:fld>
            <a:endParaRPr lang="en-GB"/>
          </a:p>
        </p:txBody>
      </p:sp>
      <p:sp>
        <p:nvSpPr>
          <p:cNvPr id="3" name="フッター プレースホルダー 2"/>
          <p:cNvSpPr>
            <a:spLocks noGrp="1"/>
          </p:cNvSpPr>
          <p:nvPr>
            <p:ph type="ftr" sz="quarter" idx="11"/>
          </p:nvPr>
        </p:nvSpPr>
        <p:spPr/>
        <p:txBody>
          <a:bodyPr/>
          <a:lstStyle/>
          <a:p>
            <a:pPr>
              <a:defRPr/>
            </a:pPr>
            <a:r>
              <a:rPr lang="ja-JP" altLang="en-US" smtClean="0"/>
              <a:t>横田・大津・大川研　研究室紹介</a:t>
            </a:r>
            <a:endParaRPr lang="en-GB"/>
          </a:p>
        </p:txBody>
      </p:sp>
      <p:sp>
        <p:nvSpPr>
          <p:cNvPr id="4" name="スライド番号プレースホルダー 3"/>
          <p:cNvSpPr>
            <a:spLocks noGrp="1"/>
          </p:cNvSpPr>
          <p:nvPr>
            <p:ph type="sldNum" sz="quarter" idx="12"/>
          </p:nvPr>
        </p:nvSpPr>
        <p:spPr/>
        <p:txBody>
          <a:bodyPr/>
          <a:lstStyle/>
          <a:p>
            <a:pPr>
              <a:defRPr/>
            </a:pPr>
            <a:fld id="{36F45717-A194-4426-8642-06A9DECF07C0}" type="slidenum">
              <a:rPr lang="en-GB" smtClean="0"/>
              <a:pPr>
                <a:defRPr/>
              </a:pPr>
              <a:t>16</a:t>
            </a:fld>
            <a:endParaRPr lang="en-GB"/>
          </a:p>
        </p:txBody>
      </p:sp>
    </p:spTree>
    <p:extLst>
      <p:ext uri="{BB962C8B-B14F-4D97-AF65-F5344CB8AC3E}">
        <p14:creationId xmlns:p14="http://schemas.microsoft.com/office/powerpoint/2010/main" val="408089786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p:txBody>
          <a:bodyPr vert="horz" lIns="90000" tIns="46800" rIns="90000" bIns="46800" rtlCol="0" anchor="ctr">
            <a:normAutofit/>
          </a:bodyPr>
          <a:lstStyle/>
          <a:p>
            <a:pP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ja-JP" altLang="en-US" dirty="0">
                <a:latin typeface="ＭＳ Ｐゴシック" pitchFamily="48" charset="-128"/>
              </a:rPr>
              <a:t>自動並列化処理が必要</a:t>
            </a:r>
            <a:endParaRPr lang="en-GB" altLang="ja-JP" dirty="0">
              <a:latin typeface="ＭＳ Ｐゴシック" pitchFamily="48" charset="-128"/>
            </a:endParaRPr>
          </a:p>
        </p:txBody>
      </p:sp>
      <p:sp>
        <p:nvSpPr>
          <p:cNvPr id="14339" name="Rectangle 2"/>
          <p:cNvSpPr>
            <a:spLocks noGrp="1" noChangeArrowheads="1"/>
          </p:cNvSpPr>
          <p:nvPr>
            <p:ph idx="1"/>
          </p:nvPr>
        </p:nvSpPr>
        <p:spPr/>
        <p:txBody>
          <a:bodyPr vert="horz" lIns="90000" tIns="46800" rIns="90000" bIns="46800" rtlCol="0">
            <a:normAutofit/>
          </a:bodyPr>
          <a:lstStyle/>
          <a:p>
            <a:pPr marL="0" indent="0">
              <a:lnSpc>
                <a:spcPct val="72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altLang="en-GB" sz="2800" dirty="0" smtClean="0">
                <a:latin typeface="ＭＳ Ｐゴシック" charset="-128"/>
              </a:rPr>
              <a:t>この</a:t>
            </a:r>
            <a:r>
              <a:rPr lang="ja-JP" altLang="en-GB" sz="2800" dirty="0">
                <a:latin typeface="ＭＳ Ｐゴシック" charset="-128"/>
              </a:rPr>
              <a:t>ような難しい作業を</a:t>
            </a:r>
            <a:r>
              <a:rPr lang="ja-JP" altLang="en-GB" sz="2800" b="1" dirty="0">
                <a:latin typeface="ＭＳ Ｐゴシック" charset="-128"/>
              </a:rPr>
              <a:t>人手でやる</a:t>
            </a:r>
            <a:r>
              <a:rPr lang="ja-JP" altLang="en-GB" sz="2800" b="1" dirty="0" smtClean="0">
                <a:latin typeface="ＭＳ Ｐゴシック" charset="-128"/>
              </a:rPr>
              <a:t>と大変</a:t>
            </a:r>
            <a:r>
              <a:rPr lang="ja-JP" altLang="en-GB" sz="2800" b="1" dirty="0">
                <a:latin typeface="ＭＳ Ｐゴシック" charset="-128"/>
              </a:rPr>
              <a:t>＆大抵間違う</a:t>
            </a:r>
            <a:endParaRPr lang="en-US" altLang="ja-JP" sz="2800" b="1" dirty="0">
              <a:latin typeface="ＭＳ Ｐゴシック" charset="-128"/>
            </a:endParaRPr>
          </a:p>
          <a:p>
            <a:pPr marL="0" indent="0">
              <a:lnSpc>
                <a:spcPct val="72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ja-JP" sz="3600" dirty="0">
              <a:latin typeface="ＭＳ Ｐゴシック" charset="-128"/>
            </a:endParaRPr>
          </a:p>
          <a:p>
            <a:pPr marL="0" indent="0">
              <a:lnSpc>
                <a:spcPct val="72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altLang="en-GB" sz="3600" b="1" dirty="0">
                <a:solidFill>
                  <a:srgbClr val="FF0000"/>
                </a:solidFill>
                <a:latin typeface="ＭＳ Ｐゴシック" charset="-128"/>
              </a:rPr>
              <a:t>自動で並列化を行うシステム</a:t>
            </a:r>
            <a:r>
              <a:rPr lang="ja-JP" altLang="en-GB" sz="3600" b="1" dirty="0">
                <a:latin typeface="ＭＳ Ｐゴシック" charset="-128"/>
              </a:rPr>
              <a:t>が必要</a:t>
            </a:r>
          </a:p>
          <a:p>
            <a:pPr marL="0" indent="0">
              <a:lnSpc>
                <a:spcPct val="72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ja-JP" dirty="0">
              <a:latin typeface="ＭＳ Ｐゴシック" charset="-128"/>
            </a:endParaRPr>
          </a:p>
          <a:p>
            <a:pPr marL="0" indent="0">
              <a:lnSpc>
                <a:spcPct val="72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ja-JP" dirty="0">
              <a:latin typeface="ＭＳ Ｐゴシック" charset="-128"/>
            </a:endParaRPr>
          </a:p>
          <a:p>
            <a:pPr marL="0" indent="0">
              <a:lnSpc>
                <a:spcPct val="72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ja-JP" dirty="0">
              <a:latin typeface="ＭＳ Ｐゴシック" charset="-128"/>
            </a:endParaRPr>
          </a:p>
        </p:txBody>
      </p:sp>
      <p:sp>
        <p:nvSpPr>
          <p:cNvPr id="2" name="日付プレースホルダー 1"/>
          <p:cNvSpPr>
            <a:spLocks noGrp="1"/>
          </p:cNvSpPr>
          <p:nvPr>
            <p:ph type="dt" sz="half" idx="10"/>
          </p:nvPr>
        </p:nvSpPr>
        <p:spPr/>
        <p:txBody>
          <a:bodyPr/>
          <a:lstStyle/>
          <a:p>
            <a:pPr>
              <a:defRPr/>
            </a:pPr>
            <a:fld id="{912266C1-E676-48DE-B80A-A75856A3884E}" type="datetime1">
              <a:rPr lang="ja-JP" altLang="en-US" smtClean="0"/>
              <a:t>2016/10/13</a:t>
            </a:fld>
            <a:endParaRPr lang="en-GB"/>
          </a:p>
        </p:txBody>
      </p:sp>
      <p:sp>
        <p:nvSpPr>
          <p:cNvPr id="3" name="フッター プレースホルダー 2"/>
          <p:cNvSpPr>
            <a:spLocks noGrp="1"/>
          </p:cNvSpPr>
          <p:nvPr>
            <p:ph type="ftr" sz="quarter" idx="11"/>
          </p:nvPr>
        </p:nvSpPr>
        <p:spPr/>
        <p:txBody>
          <a:bodyPr/>
          <a:lstStyle/>
          <a:p>
            <a:pPr>
              <a:defRPr/>
            </a:pPr>
            <a:r>
              <a:rPr lang="ja-JP" altLang="en-US" smtClean="0"/>
              <a:t>横田・大津・大川研　研究室紹介</a:t>
            </a:r>
            <a:endParaRPr lang="en-GB"/>
          </a:p>
        </p:txBody>
      </p:sp>
      <p:sp>
        <p:nvSpPr>
          <p:cNvPr id="6" name="スライド番号プレースホルダー 5"/>
          <p:cNvSpPr>
            <a:spLocks noGrp="1"/>
          </p:cNvSpPr>
          <p:nvPr>
            <p:ph type="sldNum" sz="quarter" idx="12"/>
          </p:nvPr>
        </p:nvSpPr>
        <p:spPr/>
        <p:txBody>
          <a:bodyPr/>
          <a:lstStyle/>
          <a:p>
            <a:pPr>
              <a:defRPr/>
            </a:pPr>
            <a:fld id="{36F45717-A194-4426-8642-06A9DECF07C0}" type="slidenum">
              <a:rPr lang="en-GB" smtClean="0"/>
              <a:pPr>
                <a:defRPr/>
              </a:pPr>
              <a:t>17</a:t>
            </a:fld>
            <a:endParaRPr lang="en-GB"/>
          </a:p>
        </p:txBody>
      </p:sp>
      <p:sp>
        <p:nvSpPr>
          <p:cNvPr id="4" name="角丸四角形 3"/>
          <p:cNvSpPr/>
          <p:nvPr/>
        </p:nvSpPr>
        <p:spPr>
          <a:xfrm>
            <a:off x="5274470" y="3614738"/>
            <a:ext cx="1571625" cy="200025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ja-JP" altLang="en-US" b="1" dirty="0">
                <a:solidFill>
                  <a:srgbClr val="FF0000"/>
                </a:solidFill>
              </a:rPr>
              <a:t>自動並列化</a:t>
            </a:r>
            <a:endParaRPr lang="en-US" altLang="ja-JP" b="1" dirty="0">
              <a:solidFill>
                <a:srgbClr val="FF0000"/>
              </a:solidFill>
            </a:endParaRPr>
          </a:p>
          <a:p>
            <a:pPr algn="ctr">
              <a:defRPr/>
            </a:pPr>
            <a:r>
              <a:rPr lang="ja-JP" altLang="en-US" b="1" dirty="0">
                <a:solidFill>
                  <a:srgbClr val="FF0000"/>
                </a:solidFill>
              </a:rPr>
              <a:t>システム</a:t>
            </a:r>
          </a:p>
        </p:txBody>
      </p:sp>
      <p:sp>
        <p:nvSpPr>
          <p:cNvPr id="5" name="円/楕円 4"/>
          <p:cNvSpPr/>
          <p:nvPr/>
        </p:nvSpPr>
        <p:spPr>
          <a:xfrm>
            <a:off x="2022634" y="3743325"/>
            <a:ext cx="2074545" cy="1885950"/>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ja-JP" altLang="en-US" sz="1600" b="1" dirty="0"/>
              <a:t>元</a:t>
            </a:r>
            <a:r>
              <a:rPr lang="ja-JP" altLang="en-US" sz="1600" b="1" dirty="0" smtClean="0"/>
              <a:t>の（逐次）</a:t>
            </a:r>
            <a:endParaRPr lang="en-US" altLang="ja-JP" sz="1600" b="1" dirty="0"/>
          </a:p>
          <a:p>
            <a:pPr algn="ctr">
              <a:defRPr/>
            </a:pPr>
            <a:r>
              <a:rPr lang="ja-JP" altLang="en-US" sz="1600" b="1" dirty="0" smtClean="0"/>
              <a:t>プログラム</a:t>
            </a:r>
            <a:endParaRPr lang="en-US" altLang="ja-JP" sz="1600" b="1" dirty="0" smtClean="0"/>
          </a:p>
          <a:p>
            <a:pPr algn="ctr">
              <a:defRPr/>
            </a:pPr>
            <a:r>
              <a:rPr lang="ja-JP" altLang="en-US" sz="1600" b="1" dirty="0"/>
              <a:t>コード</a:t>
            </a:r>
          </a:p>
        </p:txBody>
      </p:sp>
      <p:sp>
        <p:nvSpPr>
          <p:cNvPr id="7" name="右矢印 6"/>
          <p:cNvSpPr/>
          <p:nvPr/>
        </p:nvSpPr>
        <p:spPr>
          <a:xfrm>
            <a:off x="4274345" y="4471989"/>
            <a:ext cx="714375" cy="357187"/>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ja-JP" altLang="en-US"/>
          </a:p>
        </p:txBody>
      </p:sp>
      <p:sp>
        <p:nvSpPr>
          <p:cNvPr id="8" name="右矢印 7"/>
          <p:cNvSpPr/>
          <p:nvPr/>
        </p:nvSpPr>
        <p:spPr>
          <a:xfrm>
            <a:off x="7203282" y="4471989"/>
            <a:ext cx="714375" cy="357187"/>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ja-JP" altLang="en-US"/>
          </a:p>
        </p:txBody>
      </p:sp>
      <p:sp>
        <p:nvSpPr>
          <p:cNvPr id="9" name="円/楕円 8"/>
          <p:cNvSpPr/>
          <p:nvPr/>
        </p:nvSpPr>
        <p:spPr>
          <a:xfrm>
            <a:off x="8094822" y="3671888"/>
            <a:ext cx="2074545" cy="1885950"/>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ja-JP" altLang="en-US" sz="1600" b="1" dirty="0" smtClean="0">
                <a:solidFill>
                  <a:schemeClr val="accent1"/>
                </a:solidFill>
              </a:rPr>
              <a:t>並列化された</a:t>
            </a:r>
            <a:endParaRPr lang="en-US" altLang="ja-JP" sz="1600" b="1" dirty="0">
              <a:solidFill>
                <a:schemeClr val="accent1"/>
              </a:solidFill>
            </a:endParaRPr>
          </a:p>
          <a:p>
            <a:pPr algn="ctr">
              <a:defRPr/>
            </a:pPr>
            <a:r>
              <a:rPr lang="ja-JP" altLang="en-US" sz="1600" b="1" dirty="0" smtClean="0">
                <a:solidFill>
                  <a:schemeClr val="accent1"/>
                </a:solidFill>
              </a:rPr>
              <a:t>プログラム</a:t>
            </a:r>
            <a:endParaRPr lang="en-US" altLang="ja-JP" sz="1600" b="1" dirty="0" smtClean="0">
              <a:solidFill>
                <a:schemeClr val="accent1"/>
              </a:solidFill>
            </a:endParaRPr>
          </a:p>
          <a:p>
            <a:pPr algn="ctr">
              <a:defRPr/>
            </a:pPr>
            <a:r>
              <a:rPr lang="ja-JP" altLang="en-US" sz="1600" b="1" dirty="0">
                <a:solidFill>
                  <a:schemeClr val="accent1"/>
                </a:solidFill>
              </a:rPr>
              <a:t>コード</a:t>
            </a:r>
          </a:p>
        </p:txBody>
      </p:sp>
    </p:spTree>
    <p:extLst>
      <p:ext uri="{BB962C8B-B14F-4D97-AF65-F5344CB8AC3E}">
        <p14:creationId xmlns:p14="http://schemas.microsoft.com/office/powerpoint/2010/main" val="14998007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en-US" altLang="ja-JP" b="1" dirty="0" err="1" smtClean="0">
                <a:cs typeface="メイリオ" pitchFamily="50" charset="-128"/>
              </a:rPr>
              <a:t>Valgrind</a:t>
            </a:r>
            <a:r>
              <a:rPr lang="en-US" altLang="ja-JP" b="1" dirty="0">
                <a:latin typeface="+mj-ea"/>
                <a:cs typeface="メイリオ" pitchFamily="50" charset="-128"/>
              </a:rPr>
              <a:t> </a:t>
            </a:r>
            <a:r>
              <a:rPr lang="ja-JP" altLang="en-US" b="1" dirty="0" smtClean="0">
                <a:latin typeface="+mj-ea"/>
                <a:cs typeface="メイリオ" pitchFamily="50" charset="-128"/>
              </a:rPr>
              <a:t>ベース</a:t>
            </a:r>
            <a:r>
              <a:rPr lang="ja-JP" altLang="en-US" b="1" dirty="0">
                <a:latin typeface="+mj-ea"/>
                <a:cs typeface="メイリオ" pitchFamily="50" charset="-128"/>
              </a:rPr>
              <a:t>の並列化システム構成図</a:t>
            </a:r>
          </a:p>
        </p:txBody>
      </p:sp>
      <p:sp>
        <p:nvSpPr>
          <p:cNvPr id="6" name="コンテンツ プレースホルダー 5"/>
          <p:cNvSpPr>
            <a:spLocks noGrp="1"/>
          </p:cNvSpPr>
          <p:nvPr>
            <p:ph idx="1"/>
          </p:nvPr>
        </p:nvSpPr>
        <p:spPr>
          <a:xfrm>
            <a:off x="86118" y="1600200"/>
            <a:ext cx="4962013" cy="4876800"/>
          </a:xfrm>
        </p:spPr>
        <p:txBody>
          <a:bodyPr/>
          <a:lstStyle/>
          <a:p>
            <a:pPr marL="0" indent="0">
              <a:spcAft>
                <a:spcPts val="1200"/>
              </a:spcAft>
              <a:buNone/>
            </a:pPr>
            <a:r>
              <a:rPr lang="en-US" altLang="ja-JP" sz="3200" b="1" dirty="0" err="1" smtClean="0">
                <a:solidFill>
                  <a:schemeClr val="accent1"/>
                </a:solidFill>
              </a:rPr>
              <a:t>Valgrind</a:t>
            </a:r>
            <a:endParaRPr lang="en-US" altLang="ja-JP" b="1" dirty="0" smtClean="0">
              <a:solidFill>
                <a:schemeClr val="accent1"/>
              </a:solidFill>
            </a:endParaRPr>
          </a:p>
          <a:p>
            <a:pPr lvl="1">
              <a:spcAft>
                <a:spcPts val="1200"/>
              </a:spcAft>
            </a:pPr>
            <a:r>
              <a:rPr lang="ja-JP" altLang="en-US" dirty="0" smtClean="0"/>
              <a:t>デバッグ</a:t>
            </a:r>
            <a:r>
              <a:rPr lang="ja-JP" altLang="en-US" dirty="0"/>
              <a:t>およ</a:t>
            </a:r>
            <a:r>
              <a:rPr lang="ja-JP" altLang="en-US" dirty="0" smtClean="0"/>
              <a:t>びプロファイリング用</a:t>
            </a:r>
            <a:r>
              <a:rPr lang="ja-JP" altLang="en-US" b="1" dirty="0" smtClean="0"/>
              <a:t>オープンソースフレームワーク</a:t>
            </a:r>
            <a:endParaRPr lang="en-US" altLang="ja-JP" b="1" dirty="0" smtClean="0"/>
          </a:p>
          <a:p>
            <a:pPr lvl="1">
              <a:spcAft>
                <a:spcPts val="600"/>
              </a:spcAft>
            </a:pPr>
            <a:r>
              <a:rPr lang="ja-JP" altLang="en-US" b="1" dirty="0">
                <a:solidFill>
                  <a:schemeClr val="accent1"/>
                </a:solidFill>
              </a:rPr>
              <a:t>プラグイン方式</a:t>
            </a:r>
            <a:r>
              <a:rPr lang="ja-JP" altLang="en-US" dirty="0"/>
              <a:t>により様々</a:t>
            </a:r>
            <a:r>
              <a:rPr lang="ja-JP" altLang="en-US" dirty="0" smtClean="0"/>
              <a:t>な</a:t>
            </a:r>
            <a:r>
              <a:rPr lang="en-US" altLang="ja-JP" dirty="0" smtClean="0"/>
              <a:t/>
            </a:r>
            <a:br>
              <a:rPr lang="en-US" altLang="ja-JP" dirty="0" smtClean="0"/>
            </a:br>
            <a:r>
              <a:rPr lang="ja-JP" altLang="en-US" b="1" dirty="0" smtClean="0">
                <a:solidFill>
                  <a:srgbClr val="FF0000"/>
                </a:solidFill>
              </a:rPr>
              <a:t>バイナリ</a:t>
            </a:r>
            <a:r>
              <a:rPr lang="ja-JP" altLang="en-US" b="1" dirty="0">
                <a:solidFill>
                  <a:srgbClr val="FF0000"/>
                </a:solidFill>
              </a:rPr>
              <a:t>変換</a:t>
            </a:r>
            <a:r>
              <a:rPr lang="ja-JP" altLang="en-US" b="1" dirty="0"/>
              <a:t>処理機能</a:t>
            </a:r>
            <a:r>
              <a:rPr lang="ja-JP" altLang="en-US" dirty="0"/>
              <a:t>を追加</a:t>
            </a:r>
            <a:r>
              <a:rPr lang="ja-JP" altLang="en-US" dirty="0" smtClean="0"/>
              <a:t>できる</a:t>
            </a:r>
            <a:endParaRPr lang="ja-JP" altLang="en-US" dirty="0"/>
          </a:p>
        </p:txBody>
      </p:sp>
      <p:sp>
        <p:nvSpPr>
          <p:cNvPr id="64" name="角丸四角形 63"/>
          <p:cNvSpPr/>
          <p:nvPr/>
        </p:nvSpPr>
        <p:spPr>
          <a:xfrm>
            <a:off x="9919569" y="2954592"/>
            <a:ext cx="1854855" cy="1985115"/>
          </a:xfrm>
          <a:prstGeom prst="roundRect">
            <a:avLst>
              <a:gd name="adj" fmla="val 6636"/>
            </a:avLst>
          </a:prstGeom>
          <a:solidFill>
            <a:srgbClr val="CCE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n-ea"/>
            </a:endParaRPr>
          </a:p>
        </p:txBody>
      </p:sp>
      <p:sp>
        <p:nvSpPr>
          <p:cNvPr id="41" name="角丸四角形 40"/>
          <p:cNvSpPr/>
          <p:nvPr/>
        </p:nvSpPr>
        <p:spPr>
          <a:xfrm>
            <a:off x="5296410" y="2954590"/>
            <a:ext cx="4283998" cy="1985117"/>
          </a:xfrm>
          <a:prstGeom prst="roundRect">
            <a:avLst>
              <a:gd name="adj" fmla="val 6869"/>
            </a:avLst>
          </a:prstGeom>
          <a:solidFill>
            <a:srgbClr val="CCE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chemeClr val="tx1"/>
              </a:solidFill>
              <a:latin typeface="+mn-ea"/>
            </a:endParaRPr>
          </a:p>
        </p:txBody>
      </p:sp>
      <p:sp>
        <p:nvSpPr>
          <p:cNvPr id="2" name="正方形/長方形 1"/>
          <p:cNvSpPr/>
          <p:nvPr/>
        </p:nvSpPr>
        <p:spPr>
          <a:xfrm>
            <a:off x="5145068" y="5907956"/>
            <a:ext cx="6762452" cy="47337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bg1"/>
                </a:solidFill>
                <a:latin typeface="+mn-ea"/>
              </a:rPr>
              <a:t>マルチコアプロセッサ（</a:t>
            </a:r>
            <a:r>
              <a:rPr lang="en-US" altLang="ja-JP" sz="1400" dirty="0">
                <a:solidFill>
                  <a:schemeClr val="bg1"/>
                </a:solidFill>
                <a:latin typeface="+mn-ea"/>
              </a:rPr>
              <a:t>x86, ARM, MIPS, …</a:t>
            </a:r>
            <a:r>
              <a:rPr lang="ja-JP" altLang="en-US" sz="1400" dirty="0">
                <a:solidFill>
                  <a:schemeClr val="bg1"/>
                </a:solidFill>
                <a:latin typeface="+mn-ea"/>
              </a:rPr>
              <a:t>）</a:t>
            </a:r>
          </a:p>
        </p:txBody>
      </p:sp>
      <p:sp>
        <p:nvSpPr>
          <p:cNvPr id="4" name="正方形/長方形 3"/>
          <p:cNvSpPr/>
          <p:nvPr/>
        </p:nvSpPr>
        <p:spPr>
          <a:xfrm>
            <a:off x="5145068" y="5434585"/>
            <a:ext cx="6762452" cy="47337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n-ea"/>
              </a:rPr>
              <a:t>ＯＳ（</a:t>
            </a:r>
            <a:r>
              <a:rPr lang="en-US" altLang="ja-JP" sz="1400" dirty="0">
                <a:solidFill>
                  <a:schemeClr val="tx1"/>
                </a:solidFill>
                <a:latin typeface="+mn-ea"/>
              </a:rPr>
              <a:t>Linux, </a:t>
            </a:r>
            <a:r>
              <a:rPr lang="en-US" altLang="ja-JP" sz="1400" dirty="0" err="1">
                <a:solidFill>
                  <a:schemeClr val="tx1"/>
                </a:solidFill>
                <a:latin typeface="+mn-ea"/>
              </a:rPr>
              <a:t>MacOSX</a:t>
            </a:r>
            <a:r>
              <a:rPr lang="en-US" altLang="ja-JP" sz="1400" dirty="0">
                <a:solidFill>
                  <a:schemeClr val="tx1"/>
                </a:solidFill>
                <a:latin typeface="+mn-ea"/>
              </a:rPr>
              <a:t>, Android, …</a:t>
            </a:r>
            <a:r>
              <a:rPr lang="ja-JP" altLang="en-US" sz="1400" dirty="0">
                <a:solidFill>
                  <a:schemeClr val="tx1"/>
                </a:solidFill>
                <a:latin typeface="+mn-ea"/>
              </a:rPr>
              <a:t>）</a:t>
            </a:r>
          </a:p>
        </p:txBody>
      </p:sp>
      <p:sp>
        <p:nvSpPr>
          <p:cNvPr id="24" name="角丸四角形 23"/>
          <p:cNvSpPr/>
          <p:nvPr/>
        </p:nvSpPr>
        <p:spPr>
          <a:xfrm>
            <a:off x="5145068" y="1472100"/>
            <a:ext cx="6762452" cy="3759612"/>
          </a:xfrm>
          <a:prstGeom prst="roundRect">
            <a:avLst>
              <a:gd name="adj" fmla="val 5246"/>
            </a:avLst>
          </a:prstGeom>
          <a:noFill/>
          <a:ln w="28575" cap="flat" cmpd="sng" algn="ctr">
            <a:solidFill>
              <a:sysClr val="windowText" lastClr="000000"/>
            </a:solidFill>
            <a:prstDash val="dash"/>
          </a:ln>
          <a:effectLst/>
        </p:spPr>
        <p:txBody>
          <a:bodyPr rtlCol="0" anchor="ctr"/>
          <a:lstStyle/>
          <a:p>
            <a:pPr algn="ctr">
              <a:defRPr/>
            </a:pPr>
            <a:endParaRPr lang="ja-JP" altLang="en-US" kern="0" dirty="0">
              <a:latin typeface="+mn-ea"/>
              <a:cs typeface="Times New Roman" pitchFamily="18" charset="0"/>
            </a:endParaRPr>
          </a:p>
        </p:txBody>
      </p:sp>
      <p:sp>
        <p:nvSpPr>
          <p:cNvPr id="38" name="テキスト ボックス 37"/>
          <p:cNvSpPr txBox="1"/>
          <p:nvPr/>
        </p:nvSpPr>
        <p:spPr>
          <a:xfrm>
            <a:off x="10589357" y="1444739"/>
            <a:ext cx="1308371" cy="307777"/>
          </a:xfrm>
          <a:prstGeom prst="rect">
            <a:avLst/>
          </a:prstGeom>
          <a:noFill/>
        </p:spPr>
        <p:txBody>
          <a:bodyPr wrap="none" rtlCol="0">
            <a:spAutoFit/>
          </a:bodyPr>
          <a:lstStyle/>
          <a:p>
            <a:r>
              <a:rPr lang="en-US" altLang="ja-JP" sz="1400" dirty="0">
                <a:latin typeface="+mn-ea"/>
                <a:cs typeface="Times New Roman" pitchFamily="18" charset="0"/>
              </a:rPr>
              <a:t>User Process</a:t>
            </a:r>
            <a:endParaRPr lang="ja-JP" altLang="en-US" sz="1400" dirty="0">
              <a:latin typeface="+mn-ea"/>
              <a:cs typeface="Times New Roman" pitchFamily="18" charset="0"/>
            </a:endParaRPr>
          </a:p>
        </p:txBody>
      </p:sp>
      <p:sp>
        <p:nvSpPr>
          <p:cNvPr id="3" name="正方形/長方形 2"/>
          <p:cNvSpPr/>
          <p:nvPr/>
        </p:nvSpPr>
        <p:spPr>
          <a:xfrm>
            <a:off x="9415127" y="3270601"/>
            <a:ext cx="330561" cy="159929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latin typeface="+mn-ea"/>
              </a:rPr>
              <a:t>プラグインＡＰＩ</a:t>
            </a:r>
          </a:p>
        </p:txBody>
      </p:sp>
      <p:sp>
        <p:nvSpPr>
          <p:cNvPr id="42" name="正方形/長方形 41"/>
          <p:cNvSpPr/>
          <p:nvPr/>
        </p:nvSpPr>
        <p:spPr>
          <a:xfrm>
            <a:off x="8120915" y="3217337"/>
            <a:ext cx="1014000" cy="16222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n-ea"/>
              </a:rPr>
              <a:t>システム</a:t>
            </a:r>
            <a:r>
              <a:rPr lang="en-US" altLang="ja-JP" sz="1200" dirty="0">
                <a:solidFill>
                  <a:schemeClr val="tx1"/>
                </a:solidFill>
                <a:latin typeface="+mn-ea"/>
              </a:rPr>
              <a:t/>
            </a:r>
            <a:br>
              <a:rPr lang="en-US" altLang="ja-JP" sz="1200" dirty="0">
                <a:solidFill>
                  <a:schemeClr val="tx1"/>
                </a:solidFill>
                <a:latin typeface="+mn-ea"/>
              </a:rPr>
            </a:br>
            <a:r>
              <a:rPr lang="ja-JP" altLang="en-US" sz="1200" dirty="0">
                <a:solidFill>
                  <a:schemeClr val="tx1"/>
                </a:solidFill>
                <a:latin typeface="+mn-ea"/>
              </a:rPr>
              <a:t>マネージャ</a:t>
            </a:r>
          </a:p>
        </p:txBody>
      </p:sp>
      <p:sp>
        <p:nvSpPr>
          <p:cNvPr id="43" name="正方形/長方形 42"/>
          <p:cNvSpPr/>
          <p:nvPr/>
        </p:nvSpPr>
        <p:spPr>
          <a:xfrm>
            <a:off x="6651101" y="3217337"/>
            <a:ext cx="1199007" cy="51227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latin typeface="+mn-ea"/>
              </a:rPr>
              <a:t>JIT</a:t>
            </a:r>
          </a:p>
          <a:p>
            <a:pPr algn="ctr"/>
            <a:r>
              <a:rPr lang="ja-JP" altLang="en-US" sz="1200" dirty="0">
                <a:solidFill>
                  <a:schemeClr val="tx1"/>
                </a:solidFill>
                <a:latin typeface="+mn-ea"/>
              </a:rPr>
              <a:t>コンパイラ</a:t>
            </a:r>
          </a:p>
        </p:txBody>
      </p:sp>
      <p:sp>
        <p:nvSpPr>
          <p:cNvPr id="44" name="正方形/長方形 43"/>
          <p:cNvSpPr/>
          <p:nvPr/>
        </p:nvSpPr>
        <p:spPr>
          <a:xfrm>
            <a:off x="7311205" y="1782861"/>
            <a:ext cx="4327969" cy="88599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solidFill>
                <a:latin typeface="+mn-ea"/>
              </a:rPr>
              <a:t>ユーザーアプリケーション</a:t>
            </a:r>
            <a:r>
              <a:rPr lang="en-US" altLang="ja-JP" sz="1400" b="1" dirty="0">
                <a:solidFill>
                  <a:schemeClr val="tx1"/>
                </a:solidFill>
                <a:latin typeface="+mn-ea"/>
              </a:rPr>
              <a:t/>
            </a:r>
            <a:br>
              <a:rPr lang="en-US" altLang="ja-JP" sz="1400" b="1" dirty="0">
                <a:solidFill>
                  <a:schemeClr val="tx1"/>
                </a:solidFill>
                <a:latin typeface="+mn-ea"/>
              </a:rPr>
            </a:br>
            <a:r>
              <a:rPr lang="ja-JP" altLang="en-US" sz="1400" b="1" dirty="0">
                <a:solidFill>
                  <a:schemeClr val="tx1"/>
                </a:solidFill>
                <a:latin typeface="+mn-ea"/>
              </a:rPr>
              <a:t>（ゲストプログラム）</a:t>
            </a:r>
          </a:p>
        </p:txBody>
      </p:sp>
      <p:sp>
        <p:nvSpPr>
          <p:cNvPr id="48" name="正方形/長方形 47"/>
          <p:cNvSpPr/>
          <p:nvPr/>
        </p:nvSpPr>
        <p:spPr>
          <a:xfrm>
            <a:off x="10083810" y="4410201"/>
            <a:ext cx="1555364" cy="459691"/>
          </a:xfrm>
          <a:prstGeom prst="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solidFill>
                <a:latin typeface="+mn-ea"/>
              </a:rPr>
              <a:t>プロファイル</a:t>
            </a:r>
            <a:endParaRPr lang="en-US" altLang="ja-JP" sz="1400" b="1" dirty="0">
              <a:solidFill>
                <a:schemeClr val="tx1"/>
              </a:solidFill>
              <a:latin typeface="+mn-ea"/>
            </a:endParaRPr>
          </a:p>
          <a:p>
            <a:pPr algn="ctr"/>
            <a:r>
              <a:rPr lang="ja-JP" altLang="en-US" sz="1400" dirty="0">
                <a:solidFill>
                  <a:schemeClr val="tx1"/>
                </a:solidFill>
                <a:latin typeface="+mn-ea"/>
              </a:rPr>
              <a:t>ユニット</a:t>
            </a:r>
          </a:p>
        </p:txBody>
      </p:sp>
      <p:sp>
        <p:nvSpPr>
          <p:cNvPr id="50" name="正方形/長方形 49"/>
          <p:cNvSpPr/>
          <p:nvPr/>
        </p:nvSpPr>
        <p:spPr>
          <a:xfrm>
            <a:off x="5434319" y="1782862"/>
            <a:ext cx="1674013" cy="88599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n-ea"/>
              </a:rPr>
              <a:t>変換コード</a:t>
            </a:r>
            <a:endParaRPr lang="en-US" altLang="ja-JP" sz="1400" dirty="0">
              <a:solidFill>
                <a:schemeClr val="tx1"/>
              </a:solidFill>
              <a:latin typeface="+mn-ea"/>
            </a:endParaRPr>
          </a:p>
          <a:p>
            <a:pPr algn="ctr"/>
            <a:r>
              <a:rPr lang="ja-JP" altLang="en-US" sz="1400" dirty="0">
                <a:solidFill>
                  <a:schemeClr val="tx1"/>
                </a:solidFill>
                <a:latin typeface="+mn-ea"/>
              </a:rPr>
              <a:t>キャッシュ</a:t>
            </a:r>
          </a:p>
        </p:txBody>
      </p:sp>
      <p:sp>
        <p:nvSpPr>
          <p:cNvPr id="51" name="正方形/長方形 50"/>
          <p:cNvSpPr/>
          <p:nvPr/>
        </p:nvSpPr>
        <p:spPr>
          <a:xfrm>
            <a:off x="10083810" y="3292914"/>
            <a:ext cx="1555364" cy="459691"/>
          </a:xfrm>
          <a:prstGeom prst="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solidFill>
                <a:latin typeface="+mn-ea"/>
              </a:rPr>
              <a:t>並列化</a:t>
            </a:r>
            <a:r>
              <a:rPr lang="ja-JP" altLang="en-US" sz="1400" dirty="0">
                <a:solidFill>
                  <a:schemeClr val="tx1"/>
                </a:solidFill>
                <a:latin typeface="+mn-ea"/>
              </a:rPr>
              <a:t>ユニット</a:t>
            </a:r>
          </a:p>
        </p:txBody>
      </p:sp>
      <p:sp>
        <p:nvSpPr>
          <p:cNvPr id="52" name="上下矢印 51"/>
          <p:cNvSpPr/>
          <p:nvPr/>
        </p:nvSpPr>
        <p:spPr>
          <a:xfrm>
            <a:off x="8478553" y="4839621"/>
            <a:ext cx="275136" cy="594964"/>
          </a:xfrm>
          <a:prstGeom prst="up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n-ea"/>
            </a:endParaRPr>
          </a:p>
        </p:txBody>
      </p:sp>
      <p:sp>
        <p:nvSpPr>
          <p:cNvPr id="55" name="左右矢印 54"/>
          <p:cNvSpPr/>
          <p:nvPr/>
        </p:nvSpPr>
        <p:spPr>
          <a:xfrm>
            <a:off x="9134915" y="3946845"/>
            <a:ext cx="280212" cy="224513"/>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n-ea"/>
            </a:endParaRPr>
          </a:p>
        </p:txBody>
      </p:sp>
      <p:sp>
        <p:nvSpPr>
          <p:cNvPr id="56" name="左右矢印 55"/>
          <p:cNvSpPr/>
          <p:nvPr/>
        </p:nvSpPr>
        <p:spPr>
          <a:xfrm>
            <a:off x="9745688" y="3477450"/>
            <a:ext cx="338123" cy="198897"/>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n-ea"/>
            </a:endParaRPr>
          </a:p>
        </p:txBody>
      </p:sp>
      <p:sp>
        <p:nvSpPr>
          <p:cNvPr id="58" name="左右矢印 57"/>
          <p:cNvSpPr/>
          <p:nvPr/>
        </p:nvSpPr>
        <p:spPr>
          <a:xfrm>
            <a:off x="9755327" y="4551216"/>
            <a:ext cx="328483" cy="198897"/>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n-ea"/>
            </a:endParaRPr>
          </a:p>
        </p:txBody>
      </p:sp>
      <p:sp>
        <p:nvSpPr>
          <p:cNvPr id="63" name="上下矢印 62"/>
          <p:cNvSpPr/>
          <p:nvPr/>
        </p:nvSpPr>
        <p:spPr>
          <a:xfrm>
            <a:off x="6165150" y="2668853"/>
            <a:ext cx="212350" cy="1121221"/>
          </a:xfrm>
          <a:prstGeom prst="up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n-ea"/>
            </a:endParaRPr>
          </a:p>
        </p:txBody>
      </p:sp>
      <p:sp>
        <p:nvSpPr>
          <p:cNvPr id="61" name="テキスト ボックス 60"/>
          <p:cNvSpPr txBox="1"/>
          <p:nvPr/>
        </p:nvSpPr>
        <p:spPr>
          <a:xfrm>
            <a:off x="8222644" y="2952798"/>
            <a:ext cx="1336648" cy="307777"/>
          </a:xfrm>
          <a:prstGeom prst="rect">
            <a:avLst/>
          </a:prstGeom>
          <a:noFill/>
        </p:spPr>
        <p:txBody>
          <a:bodyPr wrap="none" rtlCol="0">
            <a:spAutoFit/>
          </a:bodyPr>
          <a:lstStyle/>
          <a:p>
            <a:r>
              <a:rPr lang="en-US" altLang="ja-JP" sz="1400" b="1" dirty="0">
                <a:latin typeface="+mn-ea"/>
              </a:rPr>
              <a:t>Valgrind</a:t>
            </a:r>
            <a:r>
              <a:rPr lang="ja-JP" altLang="en-US" sz="1400" b="1" dirty="0">
                <a:latin typeface="+mn-ea"/>
              </a:rPr>
              <a:t>コア</a:t>
            </a:r>
          </a:p>
        </p:txBody>
      </p:sp>
      <p:sp>
        <p:nvSpPr>
          <p:cNvPr id="65" name="正方形/長方形 64"/>
          <p:cNvSpPr/>
          <p:nvPr/>
        </p:nvSpPr>
        <p:spPr>
          <a:xfrm>
            <a:off x="10083810" y="3840400"/>
            <a:ext cx="1555364" cy="459691"/>
          </a:xfrm>
          <a:prstGeom prst="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solidFill>
                <a:latin typeface="+mn-ea"/>
              </a:rPr>
              <a:t>最適化</a:t>
            </a:r>
            <a:r>
              <a:rPr lang="ja-JP" altLang="en-US" sz="1400" dirty="0">
                <a:solidFill>
                  <a:schemeClr val="tx1"/>
                </a:solidFill>
                <a:latin typeface="+mn-ea"/>
              </a:rPr>
              <a:t>ユニット</a:t>
            </a:r>
          </a:p>
        </p:txBody>
      </p:sp>
      <p:sp>
        <p:nvSpPr>
          <p:cNvPr id="66" name="左右矢印 65"/>
          <p:cNvSpPr/>
          <p:nvPr/>
        </p:nvSpPr>
        <p:spPr>
          <a:xfrm>
            <a:off x="9745688" y="3950822"/>
            <a:ext cx="338123" cy="198897"/>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n-ea"/>
            </a:endParaRPr>
          </a:p>
        </p:txBody>
      </p:sp>
      <p:sp>
        <p:nvSpPr>
          <p:cNvPr id="67" name="正方形/長方形 66"/>
          <p:cNvSpPr/>
          <p:nvPr/>
        </p:nvSpPr>
        <p:spPr>
          <a:xfrm>
            <a:off x="5452093" y="4352593"/>
            <a:ext cx="2398016" cy="49889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n-ea"/>
              </a:rPr>
              <a:t>エミュレーションユニット</a:t>
            </a:r>
          </a:p>
        </p:txBody>
      </p:sp>
      <p:sp>
        <p:nvSpPr>
          <p:cNvPr id="68" name="左右矢印 67"/>
          <p:cNvSpPr/>
          <p:nvPr/>
        </p:nvSpPr>
        <p:spPr>
          <a:xfrm>
            <a:off x="7850109" y="4485856"/>
            <a:ext cx="270806" cy="179881"/>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n-ea"/>
            </a:endParaRPr>
          </a:p>
        </p:txBody>
      </p:sp>
      <p:sp>
        <p:nvSpPr>
          <p:cNvPr id="70" name="テキスト ボックス 69"/>
          <p:cNvSpPr txBox="1"/>
          <p:nvPr/>
        </p:nvSpPr>
        <p:spPr>
          <a:xfrm>
            <a:off x="9950752" y="2952798"/>
            <a:ext cx="1875257" cy="307777"/>
          </a:xfrm>
          <a:prstGeom prst="rect">
            <a:avLst/>
          </a:prstGeom>
          <a:noFill/>
        </p:spPr>
        <p:txBody>
          <a:bodyPr wrap="none" rtlCol="0">
            <a:spAutoFit/>
          </a:bodyPr>
          <a:lstStyle/>
          <a:p>
            <a:r>
              <a:rPr lang="en-US" altLang="ja-JP" sz="1400" b="1" dirty="0">
                <a:solidFill>
                  <a:schemeClr val="accent1"/>
                </a:solidFill>
                <a:latin typeface="+mn-ea"/>
              </a:rPr>
              <a:t>Valgrind</a:t>
            </a:r>
            <a:r>
              <a:rPr lang="ja-JP" altLang="en-US" sz="1400" b="1" dirty="0">
                <a:solidFill>
                  <a:schemeClr val="accent1"/>
                </a:solidFill>
                <a:latin typeface="+mn-ea"/>
              </a:rPr>
              <a:t>プラグイン</a:t>
            </a:r>
          </a:p>
        </p:txBody>
      </p:sp>
      <p:sp>
        <p:nvSpPr>
          <p:cNvPr id="32" name="上下矢印 31"/>
          <p:cNvSpPr/>
          <p:nvPr/>
        </p:nvSpPr>
        <p:spPr>
          <a:xfrm>
            <a:off x="6513533" y="4855611"/>
            <a:ext cx="275136" cy="583098"/>
          </a:xfrm>
          <a:prstGeom prst="up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n-ea"/>
            </a:endParaRPr>
          </a:p>
        </p:txBody>
      </p:sp>
      <p:sp>
        <p:nvSpPr>
          <p:cNvPr id="5" name="下矢印 4"/>
          <p:cNvSpPr/>
          <p:nvPr/>
        </p:nvSpPr>
        <p:spPr>
          <a:xfrm>
            <a:off x="7514233" y="2668853"/>
            <a:ext cx="202720" cy="548484"/>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n-ea"/>
            </a:endParaRPr>
          </a:p>
        </p:txBody>
      </p:sp>
      <p:sp>
        <p:nvSpPr>
          <p:cNvPr id="7" name="上矢印 6"/>
          <p:cNvSpPr/>
          <p:nvPr/>
        </p:nvSpPr>
        <p:spPr>
          <a:xfrm>
            <a:off x="6770209" y="2668855"/>
            <a:ext cx="202874" cy="548482"/>
          </a:xfrm>
          <a:prstGeom prst="up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n-ea"/>
            </a:endParaRPr>
          </a:p>
        </p:txBody>
      </p:sp>
      <p:sp>
        <p:nvSpPr>
          <p:cNvPr id="36" name="正方形/長方形 35"/>
          <p:cNvSpPr/>
          <p:nvPr/>
        </p:nvSpPr>
        <p:spPr>
          <a:xfrm>
            <a:off x="6006560" y="3785653"/>
            <a:ext cx="1843548" cy="49889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mn-ea"/>
              </a:rPr>
              <a:t>ディスパッチャ</a:t>
            </a:r>
          </a:p>
        </p:txBody>
      </p:sp>
      <p:sp>
        <p:nvSpPr>
          <p:cNvPr id="37" name="上下矢印 36"/>
          <p:cNvSpPr/>
          <p:nvPr/>
        </p:nvSpPr>
        <p:spPr>
          <a:xfrm>
            <a:off x="5620593" y="2668852"/>
            <a:ext cx="212350" cy="1660875"/>
          </a:xfrm>
          <a:prstGeom prst="up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n-ea"/>
            </a:endParaRPr>
          </a:p>
        </p:txBody>
      </p:sp>
      <p:sp>
        <p:nvSpPr>
          <p:cNvPr id="39" name="左右矢印 38"/>
          <p:cNvSpPr/>
          <p:nvPr/>
        </p:nvSpPr>
        <p:spPr>
          <a:xfrm>
            <a:off x="7850109" y="3944780"/>
            <a:ext cx="270806" cy="179881"/>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n-ea"/>
            </a:endParaRPr>
          </a:p>
        </p:txBody>
      </p:sp>
      <p:sp>
        <p:nvSpPr>
          <p:cNvPr id="40" name="左右矢印 39"/>
          <p:cNvSpPr/>
          <p:nvPr/>
        </p:nvSpPr>
        <p:spPr>
          <a:xfrm>
            <a:off x="7857829" y="3383533"/>
            <a:ext cx="270806" cy="179881"/>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n-ea"/>
            </a:endParaRPr>
          </a:p>
        </p:txBody>
      </p:sp>
      <p:sp>
        <p:nvSpPr>
          <p:cNvPr id="10" name="フリーフォーム 9"/>
          <p:cNvSpPr/>
          <p:nvPr/>
        </p:nvSpPr>
        <p:spPr>
          <a:xfrm>
            <a:off x="345440" y="1930400"/>
            <a:ext cx="4561840" cy="2001520"/>
          </a:xfrm>
          <a:custGeom>
            <a:avLst/>
            <a:gdLst>
              <a:gd name="connsiteX0" fmla="*/ 0 w 4561840"/>
              <a:gd name="connsiteY0" fmla="*/ 233680 h 2001520"/>
              <a:gd name="connsiteX1" fmla="*/ 0 w 4561840"/>
              <a:gd name="connsiteY1" fmla="*/ 2001520 h 2001520"/>
              <a:gd name="connsiteX2" fmla="*/ 4561840 w 4561840"/>
              <a:gd name="connsiteY2" fmla="*/ 2001520 h 2001520"/>
              <a:gd name="connsiteX3" fmla="*/ 4561840 w 4561840"/>
              <a:gd name="connsiteY3" fmla="*/ 0 h 2001520"/>
              <a:gd name="connsiteX4" fmla="*/ 1524000 w 4561840"/>
              <a:gd name="connsiteY4" fmla="*/ 0 h 200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1840" h="2001520">
                <a:moveTo>
                  <a:pt x="0" y="233680"/>
                </a:moveTo>
                <a:lnTo>
                  <a:pt x="0" y="2001520"/>
                </a:lnTo>
                <a:lnTo>
                  <a:pt x="4561840" y="2001520"/>
                </a:lnTo>
                <a:lnTo>
                  <a:pt x="4561840" y="0"/>
                </a:lnTo>
                <a:lnTo>
                  <a:pt x="152400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日付プレースホルダー 10"/>
          <p:cNvSpPr>
            <a:spLocks noGrp="1"/>
          </p:cNvSpPr>
          <p:nvPr>
            <p:ph type="dt" sz="half" idx="10"/>
          </p:nvPr>
        </p:nvSpPr>
        <p:spPr/>
        <p:txBody>
          <a:bodyPr/>
          <a:lstStyle/>
          <a:p>
            <a:fld id="{FC4C8D1C-A30E-44D2-AE7B-76EC41D9676B}" type="datetime1">
              <a:rPr kumimoji="1" lang="ja-JP" altLang="en-US" smtClean="0"/>
              <a:t>2016/10/13</a:t>
            </a:fld>
            <a:endParaRPr kumimoji="1" lang="ja-JP" altLang="en-US"/>
          </a:p>
        </p:txBody>
      </p:sp>
      <p:sp>
        <p:nvSpPr>
          <p:cNvPr id="12" name="フッター プレースホルダー 11"/>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13" name="スライド番号プレースホルダー 12"/>
          <p:cNvSpPr>
            <a:spLocks noGrp="1"/>
          </p:cNvSpPr>
          <p:nvPr>
            <p:ph type="sldNum" sz="quarter" idx="12"/>
          </p:nvPr>
        </p:nvSpPr>
        <p:spPr/>
        <p:txBody>
          <a:bodyPr/>
          <a:lstStyle/>
          <a:p>
            <a:fld id="{DA123A14-9FEA-4829-A7BE-DEE65BF4A4FB}" type="slidenum">
              <a:rPr kumimoji="1" lang="ja-JP" altLang="en-US" smtClean="0"/>
              <a:t>18</a:t>
            </a:fld>
            <a:endParaRPr kumimoji="1" lang="ja-JP" altLang="en-US"/>
          </a:p>
        </p:txBody>
      </p:sp>
    </p:spTree>
    <p:extLst>
      <p:ext uri="{BB962C8B-B14F-4D97-AF65-F5344CB8AC3E}">
        <p14:creationId xmlns:p14="http://schemas.microsoft.com/office/powerpoint/2010/main" val="1704848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この研究のすごいところ！</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ja-JP" altLang="en-US" b="1" dirty="0" smtClean="0">
                <a:solidFill>
                  <a:schemeClr val="accent1"/>
                </a:solidFill>
              </a:rPr>
              <a:t>プログラムのソースコードが</a:t>
            </a:r>
            <a:r>
              <a:rPr lang="ja-JP" altLang="en-US" b="1" dirty="0">
                <a:solidFill>
                  <a:schemeClr val="accent1"/>
                </a:solidFill>
              </a:rPr>
              <a:t>要らない</a:t>
            </a:r>
            <a:endParaRPr lang="en-US" altLang="ja-JP" b="1" dirty="0" smtClean="0">
              <a:solidFill>
                <a:schemeClr val="accent1"/>
              </a:solidFill>
            </a:endParaRPr>
          </a:p>
          <a:p>
            <a:pPr lvl="1"/>
            <a:r>
              <a:rPr lang="ja-JP" altLang="en-US" dirty="0" smtClean="0"/>
              <a:t>通常、並列化にはソースコードが必要だがソースコードは必ずしも手に入るとは限らない</a:t>
            </a:r>
            <a:endParaRPr lang="en-US" altLang="ja-JP" dirty="0"/>
          </a:p>
          <a:p>
            <a:endParaRPr lang="en-US" altLang="ja-JP" dirty="0" smtClean="0"/>
          </a:p>
          <a:p>
            <a:pPr marL="0" indent="0">
              <a:buNone/>
            </a:pPr>
            <a:r>
              <a:rPr lang="ja-JP" altLang="en-US" b="1" dirty="0" smtClean="0">
                <a:solidFill>
                  <a:schemeClr val="accent1"/>
                </a:solidFill>
              </a:rPr>
              <a:t>様々</a:t>
            </a:r>
            <a:r>
              <a:rPr lang="ja-JP" altLang="en-US" b="1" dirty="0">
                <a:solidFill>
                  <a:schemeClr val="accent1"/>
                </a:solidFill>
              </a:rPr>
              <a:t>な機械命令セットに対応</a:t>
            </a:r>
            <a:r>
              <a:rPr lang="ja-JP" altLang="en-US" b="1" dirty="0" smtClean="0">
                <a:solidFill>
                  <a:schemeClr val="accent1"/>
                </a:solidFill>
              </a:rPr>
              <a:t>した</a:t>
            </a:r>
            <a:r>
              <a:rPr lang="ja-JP" altLang="en-US" b="1" dirty="0" smtClean="0"/>
              <a:t>自動並列処理ができる</a:t>
            </a:r>
            <a:endParaRPr lang="en-US" altLang="ja-JP" b="1" dirty="0"/>
          </a:p>
          <a:p>
            <a:pPr lvl="1"/>
            <a:r>
              <a:rPr lang="ja-JP" altLang="en-US" dirty="0" smtClean="0"/>
              <a:t>プロセッサによって機械命令セットが異なる</a:t>
            </a:r>
            <a:endParaRPr lang="en-US" altLang="ja-JP" dirty="0" smtClean="0"/>
          </a:p>
          <a:p>
            <a:pPr lvl="2"/>
            <a:r>
              <a:rPr lang="en-US" altLang="ja-JP" b="1" dirty="0">
                <a:latin typeface="+mn-ea"/>
              </a:rPr>
              <a:t>x</a:t>
            </a:r>
            <a:r>
              <a:rPr lang="en-US" altLang="ja-JP" b="1" dirty="0" smtClean="0">
                <a:latin typeface="+mn-ea"/>
              </a:rPr>
              <a:t>86</a:t>
            </a:r>
            <a:r>
              <a:rPr lang="ja-JP" altLang="en-US" b="1" dirty="0" err="1">
                <a:latin typeface="+mn-ea"/>
              </a:rPr>
              <a:t>，</a:t>
            </a:r>
            <a:r>
              <a:rPr lang="en-US" altLang="ja-JP" b="1" dirty="0" smtClean="0">
                <a:latin typeface="+mn-ea"/>
              </a:rPr>
              <a:t>ARM</a:t>
            </a:r>
            <a:r>
              <a:rPr lang="ja-JP" altLang="en-US" b="1" dirty="0" err="1">
                <a:latin typeface="+mn-ea"/>
              </a:rPr>
              <a:t>，</a:t>
            </a:r>
            <a:r>
              <a:rPr lang="en-US" altLang="ja-JP" b="1" dirty="0" smtClean="0">
                <a:latin typeface="+mn-ea"/>
              </a:rPr>
              <a:t>MIPS</a:t>
            </a:r>
            <a:r>
              <a:rPr lang="ja-JP" altLang="en-US" b="1" dirty="0" err="1" smtClean="0">
                <a:latin typeface="+mn-ea"/>
              </a:rPr>
              <a:t>，</a:t>
            </a:r>
            <a:r>
              <a:rPr lang="ja-JP" altLang="en-US" b="1" dirty="0" smtClean="0">
                <a:latin typeface="+mn-ea"/>
              </a:rPr>
              <a:t>・・・</a:t>
            </a:r>
            <a:endParaRPr lang="en-US" altLang="ja-JP" b="1" dirty="0">
              <a:latin typeface="+mn-ea"/>
            </a:endParaRPr>
          </a:p>
          <a:p>
            <a:pPr lvl="1"/>
            <a:r>
              <a:rPr lang="ja-JP" altLang="en-US" dirty="0" smtClean="0"/>
              <a:t>機械命令セットが異なるとそれぞれに対応した並列化システムが必要になる</a:t>
            </a:r>
            <a:endParaRPr lang="en-US" altLang="ja-JP" dirty="0" smtClean="0"/>
          </a:p>
          <a:p>
            <a:pPr lvl="1"/>
            <a:endParaRPr lang="en-US" altLang="ja-JP" dirty="0"/>
          </a:p>
          <a:p>
            <a:endParaRPr lang="en-US" altLang="ja-JP" dirty="0" smtClean="0"/>
          </a:p>
          <a:p>
            <a:endParaRPr lang="en-US" altLang="ja-JP" dirty="0" smtClean="0"/>
          </a:p>
          <a:p>
            <a:endParaRPr lang="en-US" altLang="ja-JP" dirty="0" smtClean="0"/>
          </a:p>
        </p:txBody>
      </p:sp>
      <p:sp>
        <p:nvSpPr>
          <p:cNvPr id="4" name="日付プレースホルダー 3"/>
          <p:cNvSpPr>
            <a:spLocks noGrp="1"/>
          </p:cNvSpPr>
          <p:nvPr>
            <p:ph type="dt" sz="half" idx="10"/>
          </p:nvPr>
        </p:nvSpPr>
        <p:spPr/>
        <p:txBody>
          <a:bodyPr/>
          <a:lstStyle/>
          <a:p>
            <a:pPr>
              <a:defRPr/>
            </a:pPr>
            <a:fld id="{A30ABEB7-54B5-4820-8916-705ADC651C35}" type="datetime1">
              <a:rPr lang="ja-JP" altLang="en-US" smtClean="0"/>
              <a:t>2016/10/13</a:t>
            </a:fld>
            <a:endParaRPr lang="en-GB"/>
          </a:p>
        </p:txBody>
      </p:sp>
      <p:sp>
        <p:nvSpPr>
          <p:cNvPr id="5" name="フッター プレースホルダー 4"/>
          <p:cNvSpPr>
            <a:spLocks noGrp="1"/>
          </p:cNvSpPr>
          <p:nvPr>
            <p:ph type="ftr" sz="quarter" idx="11"/>
          </p:nvPr>
        </p:nvSpPr>
        <p:spPr/>
        <p:txBody>
          <a:bodyPr/>
          <a:lstStyle/>
          <a:p>
            <a:pPr>
              <a:defRPr/>
            </a:pPr>
            <a:r>
              <a:rPr lang="ja-JP" altLang="en-US" smtClean="0"/>
              <a:t>横田・大津・大川研　研究室紹介</a:t>
            </a:r>
            <a:endParaRPr lang="en-GB"/>
          </a:p>
        </p:txBody>
      </p:sp>
      <p:sp>
        <p:nvSpPr>
          <p:cNvPr id="6" name="スライド番号プレースホルダー 5"/>
          <p:cNvSpPr>
            <a:spLocks noGrp="1"/>
          </p:cNvSpPr>
          <p:nvPr>
            <p:ph type="sldNum" sz="quarter" idx="12"/>
          </p:nvPr>
        </p:nvSpPr>
        <p:spPr/>
        <p:txBody>
          <a:bodyPr/>
          <a:lstStyle/>
          <a:p>
            <a:pPr>
              <a:defRPr/>
            </a:pPr>
            <a:fld id="{FD72BE08-2AAA-4D61-A305-18ED2FB17BB6}" type="slidenum">
              <a:rPr lang="en-GB" smtClean="0"/>
              <a:pPr>
                <a:defRPr/>
              </a:pPr>
              <a:t>19</a:t>
            </a:fld>
            <a:endParaRPr lang="en-GB"/>
          </a:p>
        </p:txBody>
      </p:sp>
    </p:spTree>
    <p:extLst>
      <p:ext uri="{BB962C8B-B14F-4D97-AF65-F5344CB8AC3E}">
        <p14:creationId xmlns:p14="http://schemas.microsoft.com/office/powerpoint/2010/main" val="11812512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PEAR LAB</a:t>
            </a:r>
            <a:r>
              <a:rPr kumimoji="1" lang="ja-JP" altLang="en-US" dirty="0" smtClean="0"/>
              <a:t>とは</a:t>
            </a:r>
            <a:endParaRPr kumimoji="1" lang="ja-JP" altLang="en-US" dirty="0"/>
          </a:p>
        </p:txBody>
      </p:sp>
      <p:sp>
        <p:nvSpPr>
          <p:cNvPr id="3" name="コンテンツ プレースホルダー 2"/>
          <p:cNvSpPr>
            <a:spLocks noGrp="1"/>
          </p:cNvSpPr>
          <p:nvPr>
            <p:ph idx="1"/>
          </p:nvPr>
        </p:nvSpPr>
        <p:spPr/>
        <p:txBody>
          <a:bodyPr/>
          <a:lstStyle/>
          <a:p>
            <a:r>
              <a:rPr lang="en-US" altLang="ja-JP" sz="2800" dirty="0"/>
              <a:t>PEAR LAB</a:t>
            </a:r>
            <a:r>
              <a:rPr lang="ja-JP" altLang="en-US" sz="2800" dirty="0"/>
              <a:t>とは？！</a:t>
            </a:r>
            <a:endParaRPr lang="en-US" altLang="ja-JP" sz="2800" dirty="0"/>
          </a:p>
          <a:p>
            <a:pPr lvl="1"/>
            <a:r>
              <a:rPr lang="en-US" altLang="ja-JP" sz="2400" b="1" u="sng" dirty="0">
                <a:solidFill>
                  <a:srgbClr val="FF0000"/>
                </a:solidFill>
              </a:rPr>
              <a:t>P</a:t>
            </a:r>
            <a:r>
              <a:rPr lang="en-US" altLang="ja-JP" sz="2400" dirty="0"/>
              <a:t>arallel and </a:t>
            </a:r>
            <a:r>
              <a:rPr lang="en-US" altLang="ja-JP" sz="2400" b="1" u="sng" dirty="0">
                <a:solidFill>
                  <a:srgbClr val="FF0000"/>
                </a:solidFill>
              </a:rPr>
              <a:t>E</a:t>
            </a:r>
            <a:r>
              <a:rPr lang="en-US" altLang="ja-JP" sz="2400" dirty="0"/>
              <a:t>mbedded system </a:t>
            </a:r>
            <a:r>
              <a:rPr lang="en-US" altLang="ja-JP" sz="2400" b="1" u="sng" dirty="0">
                <a:solidFill>
                  <a:srgbClr val="FF0000"/>
                </a:solidFill>
              </a:rPr>
              <a:t>A</a:t>
            </a:r>
            <a:r>
              <a:rPr lang="en-US" altLang="ja-JP" sz="2400" dirty="0"/>
              <a:t>rchitecture </a:t>
            </a:r>
            <a:r>
              <a:rPr lang="en-US" altLang="ja-JP" sz="2400" b="1" u="sng" dirty="0">
                <a:solidFill>
                  <a:srgbClr val="FF0000"/>
                </a:solidFill>
              </a:rPr>
              <a:t>R</a:t>
            </a:r>
            <a:r>
              <a:rPr lang="en-US" altLang="ja-JP" sz="2400" dirty="0"/>
              <a:t>esearch </a:t>
            </a:r>
            <a:r>
              <a:rPr lang="en-US" altLang="ja-JP" sz="2400" b="1" u="sng" dirty="0">
                <a:solidFill>
                  <a:srgbClr val="FF0000"/>
                </a:solidFill>
              </a:rPr>
              <a:t>Lab</a:t>
            </a:r>
            <a:r>
              <a:rPr lang="en-US" altLang="ja-JP" sz="2400" dirty="0"/>
              <a:t>oratory</a:t>
            </a:r>
          </a:p>
          <a:p>
            <a:pPr lvl="1"/>
            <a:r>
              <a:rPr lang="ja-JP" altLang="en-US" sz="2400" b="1" dirty="0"/>
              <a:t>並列・組込みシステム</a:t>
            </a:r>
            <a:r>
              <a:rPr lang="ja-JP" altLang="en-US" sz="2400" dirty="0"/>
              <a:t>アーキテクチャ研究室</a:t>
            </a:r>
            <a:endParaRPr lang="en-US" altLang="ja-JP" sz="2400" dirty="0"/>
          </a:p>
          <a:p>
            <a:pPr lvl="1"/>
            <a:r>
              <a:rPr lang="ja-JP" altLang="en-US" sz="2400" dirty="0"/>
              <a:t>横田・大津・大川</a:t>
            </a:r>
            <a:r>
              <a:rPr lang="ja-JP" altLang="en-US" sz="2400" dirty="0" smtClean="0"/>
              <a:t>研究室</a:t>
            </a:r>
          </a:p>
          <a:p>
            <a:endParaRPr lang="ja-JP" altLang="en-US" dirty="0" smtClean="0"/>
          </a:p>
          <a:p>
            <a:r>
              <a:rPr lang="ja-JP" altLang="en-US" b="1" u="sng" dirty="0" smtClean="0"/>
              <a:t>ハードウェアェア</a:t>
            </a:r>
            <a:r>
              <a:rPr lang="ja-JP" altLang="en-US" b="1" u="sng" dirty="0"/>
              <a:t>とソフトウェアの両方を研究している </a:t>
            </a:r>
          </a:p>
          <a:p>
            <a:pPr lvl="1"/>
            <a:r>
              <a:rPr lang="ja-JP" altLang="en-US" dirty="0" smtClean="0"/>
              <a:t>ハードウェアに関しては情報工学科の中で唯一（たぶん）</a:t>
            </a:r>
            <a:endParaRPr lang="en-US" altLang="ja-JP" dirty="0" smtClean="0"/>
          </a:p>
          <a:p>
            <a:endParaRPr lang="en-US" altLang="ja-JP" dirty="0"/>
          </a:p>
          <a:p>
            <a:r>
              <a:rPr lang="ja-JP" altLang="en-US" b="1" dirty="0" smtClean="0">
                <a:solidFill>
                  <a:srgbClr val="FF0000"/>
                </a:solidFill>
              </a:rPr>
              <a:t>コンピュータシステム</a:t>
            </a:r>
            <a:r>
              <a:rPr lang="ja-JP" altLang="en-US" dirty="0" smtClean="0"/>
              <a:t>を取り扱っている ⇒さまざまな分野の研究ができる</a:t>
            </a:r>
            <a:endParaRPr lang="ja-JP" altLang="en-US" dirty="0"/>
          </a:p>
        </p:txBody>
      </p:sp>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2</a:t>
            </a:fld>
            <a:endParaRPr kumimoji="1" lang="ja-JP" altLang="en-US"/>
          </a:p>
        </p:txBody>
      </p:sp>
    </p:spTree>
    <p:extLst>
      <p:ext uri="{BB962C8B-B14F-4D97-AF65-F5344CB8AC3E}">
        <p14:creationId xmlns:p14="http://schemas.microsoft.com/office/powerpoint/2010/main" val="16696512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図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606658">
            <a:off x="3938010" y="3959081"/>
            <a:ext cx="331037" cy="284943"/>
          </a:xfrm>
          <a:prstGeom prst="rect">
            <a:avLst/>
          </a:prstGeom>
        </p:spPr>
      </p:pic>
      <p:sp>
        <p:nvSpPr>
          <p:cNvPr id="2" name="タイトル 1"/>
          <p:cNvSpPr>
            <a:spLocks noGrp="1"/>
          </p:cNvSpPr>
          <p:nvPr>
            <p:ph type="title"/>
          </p:nvPr>
        </p:nvSpPr>
        <p:spPr/>
        <p:txBody>
          <a:bodyPr>
            <a:normAutofit/>
          </a:bodyPr>
          <a:lstStyle/>
          <a:p>
            <a:r>
              <a:rPr lang="en-US" altLang="ja-JP" cap="none" dirty="0" smtClean="0"/>
              <a:t>Android </a:t>
            </a:r>
            <a:r>
              <a:rPr kumimoji="1" lang="ja-JP" altLang="en-US" cap="none" dirty="0" smtClean="0"/>
              <a:t>端末でも自動並列処理</a:t>
            </a:r>
            <a:endParaRPr kumimoji="1" lang="ja-JP" altLang="en-US" cap="none" dirty="0"/>
          </a:p>
        </p:txBody>
      </p:sp>
      <p:sp>
        <p:nvSpPr>
          <p:cNvPr id="3" name="コンテンツ プレースホルダー 2"/>
          <p:cNvSpPr>
            <a:spLocks noGrp="1"/>
          </p:cNvSpPr>
          <p:nvPr>
            <p:ph idx="1"/>
          </p:nvPr>
        </p:nvSpPr>
        <p:spPr>
          <a:xfrm>
            <a:off x="0" y="1397726"/>
            <a:ext cx="12043954" cy="5079274"/>
          </a:xfrm>
        </p:spPr>
        <p:txBody>
          <a:bodyPr/>
          <a:lstStyle/>
          <a:p>
            <a:pPr marL="0" indent="0">
              <a:buNone/>
            </a:pPr>
            <a:r>
              <a:rPr kumimoji="1" lang="en-US" altLang="ja-JP" dirty="0" smtClean="0">
                <a:latin typeface="+mn-ea"/>
              </a:rPr>
              <a:t>Android OS </a:t>
            </a:r>
            <a:r>
              <a:rPr kumimoji="1" lang="ja-JP" altLang="en-US" dirty="0" smtClean="0">
                <a:latin typeface="+mn-ea"/>
              </a:rPr>
              <a:t>搭載</a:t>
            </a:r>
            <a:r>
              <a:rPr lang="ja-JP" altLang="en-US" dirty="0"/>
              <a:t>デバイス</a:t>
            </a:r>
            <a:r>
              <a:rPr kumimoji="1" lang="ja-JP" altLang="en-US" dirty="0" smtClean="0"/>
              <a:t>を</a:t>
            </a:r>
            <a:r>
              <a:rPr lang="ja-JP" altLang="en-US" dirty="0"/>
              <a:t>近くに持ってくるだけ</a:t>
            </a:r>
            <a:r>
              <a:rPr lang="ja-JP" altLang="en-US" dirty="0" smtClean="0"/>
              <a:t>で自動で並列処理ができるシステム</a:t>
            </a:r>
            <a:endParaRPr lang="en-US" altLang="ja-JP" dirty="0"/>
          </a:p>
          <a:p>
            <a:pPr lvl="1"/>
            <a:r>
              <a:rPr lang="ja-JP" altLang="en-US" dirty="0" smtClean="0"/>
              <a:t>いつでもどこ</a:t>
            </a:r>
            <a:r>
              <a:rPr lang="ja-JP" altLang="en-US" dirty="0"/>
              <a:t>でも演算能力を手軽に</a:t>
            </a:r>
            <a:r>
              <a:rPr lang="ja-JP" altLang="en-US" dirty="0" smtClean="0"/>
              <a:t>実現</a:t>
            </a:r>
            <a:endParaRPr lang="en-US" altLang="ja-JP" dirty="0" smtClean="0"/>
          </a:p>
          <a:p>
            <a:pPr marL="0" indent="0">
              <a:buNone/>
            </a:pPr>
            <a:r>
              <a:rPr lang="ja-JP" altLang="en-US" dirty="0" smtClean="0"/>
              <a:t>災害などで</a:t>
            </a:r>
            <a:r>
              <a:rPr lang="en-US" altLang="ja-JP" dirty="0" smtClean="0">
                <a:latin typeface="+mn-ea"/>
              </a:rPr>
              <a:t>PC</a:t>
            </a:r>
            <a:r>
              <a:rPr lang="ja-JP" altLang="en-US" dirty="0" smtClean="0"/>
              <a:t>やサーバが故障してしまっても代替装置として利用できる </a:t>
            </a:r>
            <a:r>
              <a:rPr lang="en-US" altLang="ja-JP" dirty="0" err="1" smtClean="0"/>
              <a:t>etc</a:t>
            </a:r>
            <a:endParaRPr lang="en-US" altLang="ja-JP" dirty="0"/>
          </a:p>
          <a:p>
            <a:endParaRPr lang="en-US" altLang="ja-JP" dirty="0" smtClean="0"/>
          </a:p>
        </p:txBody>
      </p:sp>
      <p:sp>
        <p:nvSpPr>
          <p:cNvPr id="6" name="日付プレースホルダー 5"/>
          <p:cNvSpPr>
            <a:spLocks noGrp="1"/>
          </p:cNvSpPr>
          <p:nvPr>
            <p:ph type="dt" sz="half" idx="10"/>
          </p:nvPr>
        </p:nvSpPr>
        <p:spPr/>
        <p:txBody>
          <a:bodyPr/>
          <a:lstStyle/>
          <a:p>
            <a:pPr>
              <a:defRPr/>
            </a:pPr>
            <a:fld id="{BA7924DA-AAC0-4FD2-A6E4-D8E396503995}" type="datetime1">
              <a:rPr lang="ja-JP" altLang="en-US" smtClean="0"/>
              <a:t>2016/10/13</a:t>
            </a:fld>
            <a:endParaRPr lang="en-GB" dirty="0"/>
          </a:p>
        </p:txBody>
      </p:sp>
      <p:sp>
        <p:nvSpPr>
          <p:cNvPr id="7" name="フッター プレースホルダー 6"/>
          <p:cNvSpPr>
            <a:spLocks noGrp="1"/>
          </p:cNvSpPr>
          <p:nvPr>
            <p:ph type="ftr" sz="quarter" idx="11"/>
          </p:nvPr>
        </p:nvSpPr>
        <p:spPr/>
        <p:txBody>
          <a:bodyPr/>
          <a:lstStyle/>
          <a:p>
            <a:pPr>
              <a:defRPr/>
            </a:pPr>
            <a:r>
              <a:rPr lang="ja-JP" altLang="en-US" smtClean="0"/>
              <a:t>横田・大津・大川研　研究室紹介</a:t>
            </a:r>
            <a:endParaRPr lang="en-GB"/>
          </a:p>
        </p:txBody>
      </p:sp>
      <p:sp>
        <p:nvSpPr>
          <p:cNvPr id="8" name="スライド番号プレースホルダー 7"/>
          <p:cNvSpPr>
            <a:spLocks noGrp="1"/>
          </p:cNvSpPr>
          <p:nvPr>
            <p:ph type="sldNum" sz="quarter" idx="12"/>
          </p:nvPr>
        </p:nvSpPr>
        <p:spPr/>
        <p:txBody>
          <a:bodyPr/>
          <a:lstStyle/>
          <a:p>
            <a:pPr>
              <a:defRPr/>
            </a:pPr>
            <a:fld id="{FD72BE08-2AAA-4D61-A305-18ED2FB17BB6}" type="slidenum">
              <a:rPr lang="en-GB" smtClean="0"/>
              <a:pPr>
                <a:defRPr/>
              </a:pPr>
              <a:t>20</a:t>
            </a:fld>
            <a:endParaRPr lang="en-GB"/>
          </a:p>
        </p:txBody>
      </p:sp>
      <p:pic>
        <p:nvPicPr>
          <p:cNvPr id="37" name="図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565727" y="4441912"/>
            <a:ext cx="331037" cy="284943"/>
          </a:xfrm>
          <a:prstGeom prst="rect">
            <a:avLst/>
          </a:prstGeom>
        </p:spPr>
      </p:pic>
      <p:pic>
        <p:nvPicPr>
          <p:cNvPr id="53" name="図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2973" y="4470631"/>
            <a:ext cx="331037" cy="284943"/>
          </a:xfrm>
          <a:prstGeom prst="rect">
            <a:avLst/>
          </a:prstGeom>
        </p:spPr>
      </p:pic>
      <p:pic>
        <p:nvPicPr>
          <p:cNvPr id="54" name="図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143293">
            <a:off x="4225243" y="3242878"/>
            <a:ext cx="331037" cy="284943"/>
          </a:xfrm>
          <a:prstGeom prst="rect">
            <a:avLst/>
          </a:prstGeom>
        </p:spPr>
      </p:pic>
      <p:pic>
        <p:nvPicPr>
          <p:cNvPr id="55" name="図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4460358">
            <a:off x="4254327" y="5604419"/>
            <a:ext cx="331037" cy="244896"/>
          </a:xfrm>
          <a:prstGeom prst="rect">
            <a:avLst/>
          </a:prstGeom>
        </p:spPr>
      </p:pic>
      <p:pic>
        <p:nvPicPr>
          <p:cNvPr id="56" name="図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84004">
            <a:off x="2694996" y="5806466"/>
            <a:ext cx="331037" cy="284943"/>
          </a:xfrm>
          <a:prstGeom prst="rect">
            <a:avLst/>
          </a:prstGeom>
        </p:spPr>
      </p:pic>
      <p:pic>
        <p:nvPicPr>
          <p:cNvPr id="57" name="図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950955">
            <a:off x="2570061" y="3137699"/>
            <a:ext cx="331037" cy="284943"/>
          </a:xfrm>
          <a:prstGeom prst="rect">
            <a:avLst/>
          </a:prstGeom>
        </p:spPr>
      </p:pic>
      <p:pic>
        <p:nvPicPr>
          <p:cNvPr id="58" name="図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3411512" y="3753827"/>
            <a:ext cx="331037" cy="284943"/>
          </a:xfrm>
          <a:prstGeom prst="rect">
            <a:avLst/>
          </a:prstGeom>
        </p:spPr>
      </p:pic>
      <p:pic>
        <p:nvPicPr>
          <p:cNvPr id="59" name="図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8282" y="4959893"/>
            <a:ext cx="331037" cy="284943"/>
          </a:xfrm>
          <a:prstGeom prst="rect">
            <a:avLst/>
          </a:prstGeom>
        </p:spPr>
      </p:pic>
      <p:pic>
        <p:nvPicPr>
          <p:cNvPr id="60" name="図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183784">
            <a:off x="2907456" y="4795540"/>
            <a:ext cx="331037" cy="284943"/>
          </a:xfrm>
          <a:prstGeom prst="rect">
            <a:avLst/>
          </a:prstGeom>
        </p:spPr>
      </p:pic>
      <p:pic>
        <p:nvPicPr>
          <p:cNvPr id="61" name="図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29395">
            <a:off x="3940175" y="4827807"/>
            <a:ext cx="331037" cy="284943"/>
          </a:xfrm>
          <a:prstGeom prst="rect">
            <a:avLst/>
          </a:prstGeom>
        </p:spPr>
      </p:pic>
      <p:pic>
        <p:nvPicPr>
          <p:cNvPr id="62" name="図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514867">
            <a:off x="2912271" y="3968061"/>
            <a:ext cx="331037" cy="284943"/>
          </a:xfrm>
          <a:prstGeom prst="rect">
            <a:avLst/>
          </a:prstGeom>
        </p:spPr>
      </p:pic>
      <p:sp>
        <p:nvSpPr>
          <p:cNvPr id="70" name="円形吹き出し 69"/>
          <p:cNvSpPr/>
          <p:nvPr/>
        </p:nvSpPr>
        <p:spPr>
          <a:xfrm>
            <a:off x="104501" y="2639109"/>
            <a:ext cx="2210694" cy="881468"/>
          </a:xfrm>
          <a:prstGeom prst="wedgeEllipseCallout">
            <a:avLst>
              <a:gd name="adj1" fmla="val 26567"/>
              <a:gd name="adj2" fmla="val 63229"/>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端末が</a:t>
            </a:r>
            <a:endParaRPr lang="en-US" altLang="ja-JP" dirty="0">
              <a:solidFill>
                <a:schemeClr val="tx1"/>
              </a:solidFill>
            </a:endParaRPr>
          </a:p>
          <a:p>
            <a:pPr algn="ctr"/>
            <a:r>
              <a:rPr lang="ja-JP" altLang="en-US" dirty="0" smtClean="0">
                <a:solidFill>
                  <a:schemeClr val="tx1"/>
                </a:solidFill>
              </a:rPr>
              <a:t>増え</a:t>
            </a:r>
            <a:r>
              <a:rPr lang="ja-JP" altLang="en-US" dirty="0">
                <a:solidFill>
                  <a:schemeClr val="tx1"/>
                </a:solidFill>
              </a:rPr>
              <a:t>る</a:t>
            </a:r>
            <a:r>
              <a:rPr lang="ja-JP" altLang="en-US" dirty="0" smtClean="0">
                <a:solidFill>
                  <a:schemeClr val="tx1"/>
                </a:solidFill>
              </a:rPr>
              <a:t>と</a:t>
            </a:r>
            <a:r>
              <a:rPr lang="ja-JP" altLang="en-US" dirty="0">
                <a:solidFill>
                  <a:schemeClr val="tx1"/>
                </a:solidFill>
              </a:rPr>
              <a:t>・・・</a:t>
            </a:r>
          </a:p>
        </p:txBody>
      </p:sp>
      <p:sp>
        <p:nvSpPr>
          <p:cNvPr id="35" name="爆発 1 34"/>
          <p:cNvSpPr/>
          <p:nvPr/>
        </p:nvSpPr>
        <p:spPr>
          <a:xfrm>
            <a:off x="-26565" y="3746567"/>
            <a:ext cx="2161548" cy="1689071"/>
          </a:xfrm>
          <a:prstGeom prst="irregularSeal1">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処理能力</a:t>
            </a:r>
            <a:r>
              <a:rPr lang="en-US" altLang="ja-JP" dirty="0">
                <a:solidFill>
                  <a:schemeClr val="tx1"/>
                </a:solidFill>
              </a:rPr>
              <a:t>UP</a:t>
            </a:r>
            <a:r>
              <a:rPr lang="ja-JP" altLang="en-US" dirty="0">
                <a:solidFill>
                  <a:schemeClr val="tx1"/>
                </a:solidFill>
              </a:rPr>
              <a:t>！</a:t>
            </a:r>
          </a:p>
        </p:txBody>
      </p:sp>
      <p:sp>
        <p:nvSpPr>
          <p:cNvPr id="36" name="正方形/長方形 35"/>
          <p:cNvSpPr/>
          <p:nvPr/>
        </p:nvSpPr>
        <p:spPr>
          <a:xfrm>
            <a:off x="3200409" y="2735273"/>
            <a:ext cx="717403" cy="912793"/>
          </a:xfrm>
          <a:prstGeom prst="rect">
            <a:avLst/>
          </a:prstGeom>
          <a:solidFill>
            <a:srgbClr val="92D050"/>
          </a:solid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38" name="図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6318" y="2884777"/>
            <a:ext cx="545584" cy="613783"/>
          </a:xfrm>
          <a:prstGeom prst="rect">
            <a:avLst/>
          </a:prstGeom>
        </p:spPr>
      </p:pic>
      <p:sp>
        <p:nvSpPr>
          <p:cNvPr id="39" name="正方形/長方形 38"/>
          <p:cNvSpPr/>
          <p:nvPr/>
        </p:nvSpPr>
        <p:spPr>
          <a:xfrm>
            <a:off x="3200409" y="5435638"/>
            <a:ext cx="717403" cy="912793"/>
          </a:xfrm>
          <a:prstGeom prst="rect">
            <a:avLst/>
          </a:prstGeom>
          <a:solidFill>
            <a:srgbClr val="92D050"/>
          </a:solid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40" name="図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6318" y="5585142"/>
            <a:ext cx="545584" cy="613783"/>
          </a:xfrm>
          <a:prstGeom prst="rect">
            <a:avLst/>
          </a:prstGeom>
        </p:spPr>
      </p:pic>
      <p:sp>
        <p:nvSpPr>
          <p:cNvPr id="41" name="正方形/長方形 40"/>
          <p:cNvSpPr/>
          <p:nvPr/>
        </p:nvSpPr>
        <p:spPr>
          <a:xfrm>
            <a:off x="4607178" y="3473746"/>
            <a:ext cx="717403" cy="912793"/>
          </a:xfrm>
          <a:prstGeom prst="rect">
            <a:avLst/>
          </a:prstGeom>
          <a:solidFill>
            <a:srgbClr val="92D050"/>
          </a:solid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42" name="図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3087" y="3623250"/>
            <a:ext cx="545584" cy="613783"/>
          </a:xfrm>
          <a:prstGeom prst="rect">
            <a:avLst/>
          </a:prstGeom>
        </p:spPr>
      </p:pic>
      <p:sp>
        <p:nvSpPr>
          <p:cNvPr id="43" name="正方形/長方形 42"/>
          <p:cNvSpPr/>
          <p:nvPr/>
        </p:nvSpPr>
        <p:spPr>
          <a:xfrm>
            <a:off x="4607178" y="4794920"/>
            <a:ext cx="717403" cy="912793"/>
          </a:xfrm>
          <a:prstGeom prst="rect">
            <a:avLst/>
          </a:prstGeom>
          <a:solidFill>
            <a:srgbClr val="92D050"/>
          </a:solid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44" name="図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3087" y="4944424"/>
            <a:ext cx="545584" cy="613783"/>
          </a:xfrm>
          <a:prstGeom prst="rect">
            <a:avLst/>
          </a:prstGeom>
        </p:spPr>
      </p:pic>
      <p:sp>
        <p:nvSpPr>
          <p:cNvPr id="45" name="正方形/長方形 44"/>
          <p:cNvSpPr/>
          <p:nvPr/>
        </p:nvSpPr>
        <p:spPr>
          <a:xfrm>
            <a:off x="2007315" y="3473746"/>
            <a:ext cx="717403" cy="912793"/>
          </a:xfrm>
          <a:prstGeom prst="rect">
            <a:avLst/>
          </a:prstGeom>
          <a:solidFill>
            <a:srgbClr val="92D050"/>
          </a:solid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72" name="図 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3224" y="3623250"/>
            <a:ext cx="545584" cy="613783"/>
          </a:xfrm>
          <a:prstGeom prst="rect">
            <a:avLst/>
          </a:prstGeom>
        </p:spPr>
      </p:pic>
      <p:sp>
        <p:nvSpPr>
          <p:cNvPr id="73" name="正方形/長方形 72"/>
          <p:cNvSpPr/>
          <p:nvPr/>
        </p:nvSpPr>
        <p:spPr>
          <a:xfrm>
            <a:off x="2007315" y="4794920"/>
            <a:ext cx="717403" cy="912793"/>
          </a:xfrm>
          <a:prstGeom prst="rect">
            <a:avLst/>
          </a:prstGeom>
          <a:solidFill>
            <a:srgbClr val="92D050"/>
          </a:solid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74" name="図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3224" y="4944424"/>
            <a:ext cx="545584" cy="613783"/>
          </a:xfrm>
          <a:prstGeom prst="rect">
            <a:avLst/>
          </a:prstGeom>
        </p:spPr>
      </p:pic>
      <p:grpSp>
        <p:nvGrpSpPr>
          <p:cNvPr id="86" name="グループ化 85"/>
          <p:cNvGrpSpPr/>
          <p:nvPr/>
        </p:nvGrpSpPr>
        <p:grpSpPr>
          <a:xfrm flipH="1">
            <a:off x="7118221" y="3129724"/>
            <a:ext cx="2730075" cy="3456404"/>
            <a:chOff x="4108524" y="975815"/>
            <a:chExt cx="6038845" cy="5425425"/>
          </a:xfrm>
        </p:grpSpPr>
        <p:pic>
          <p:nvPicPr>
            <p:cNvPr id="87" name="図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01146" y="975815"/>
              <a:ext cx="3336143" cy="1888435"/>
            </a:xfrm>
            <a:prstGeom prst="rect">
              <a:avLst/>
            </a:prstGeom>
          </p:spPr>
        </p:pic>
        <p:pic>
          <p:nvPicPr>
            <p:cNvPr id="88" name="図 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2925" y="2784267"/>
              <a:ext cx="3336143" cy="1888435"/>
            </a:xfrm>
            <a:prstGeom prst="rect">
              <a:avLst/>
            </a:prstGeom>
          </p:spPr>
        </p:pic>
        <p:pic>
          <p:nvPicPr>
            <p:cNvPr id="89" name="図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8524" y="4512805"/>
              <a:ext cx="3336142" cy="1888435"/>
            </a:xfrm>
            <a:prstGeom prst="rect">
              <a:avLst/>
            </a:prstGeom>
          </p:spPr>
        </p:pic>
        <p:pic>
          <p:nvPicPr>
            <p:cNvPr id="90" name="図 8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2173" y="4194892"/>
              <a:ext cx="1735196" cy="1735195"/>
            </a:xfrm>
            <a:prstGeom prst="rect">
              <a:avLst/>
            </a:prstGeom>
          </p:spPr>
        </p:pic>
        <p:cxnSp>
          <p:nvCxnSpPr>
            <p:cNvPr id="91" name="直線コネクタ 90"/>
            <p:cNvCxnSpPr>
              <a:stCxn id="87" idx="3"/>
            </p:cNvCxnSpPr>
            <p:nvPr/>
          </p:nvCxnSpPr>
          <p:spPr>
            <a:xfrm>
              <a:off x="7837289" y="1920033"/>
              <a:ext cx="853272" cy="25927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2" name="直線コネクタ 91"/>
            <p:cNvCxnSpPr>
              <a:stCxn id="88" idx="3"/>
              <a:endCxn id="90" idx="1"/>
            </p:cNvCxnSpPr>
            <p:nvPr/>
          </p:nvCxnSpPr>
          <p:spPr>
            <a:xfrm>
              <a:off x="7649068" y="3728485"/>
              <a:ext cx="763106" cy="133400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3" name="直線コネクタ 92"/>
            <p:cNvCxnSpPr>
              <a:stCxn id="89" idx="3"/>
            </p:cNvCxnSpPr>
            <p:nvPr/>
          </p:nvCxnSpPr>
          <p:spPr>
            <a:xfrm flipV="1">
              <a:off x="7444666" y="5297428"/>
              <a:ext cx="1216177" cy="159595"/>
            </a:xfrm>
            <a:prstGeom prst="line">
              <a:avLst/>
            </a:prstGeom>
            <a:ln w="57150"/>
          </p:spPr>
          <p:style>
            <a:lnRef idx="1">
              <a:schemeClr val="accent1"/>
            </a:lnRef>
            <a:fillRef idx="0">
              <a:schemeClr val="accent1"/>
            </a:fillRef>
            <a:effectRef idx="0">
              <a:schemeClr val="accent1"/>
            </a:effectRef>
            <a:fontRef idx="minor">
              <a:schemeClr val="tx1"/>
            </a:fontRef>
          </p:style>
        </p:cxnSp>
      </p:grpSp>
      <p:cxnSp>
        <p:nvCxnSpPr>
          <p:cNvPr id="94" name="直線コネクタ 93"/>
          <p:cNvCxnSpPr>
            <a:stCxn id="95" idx="3"/>
            <a:endCxn id="90" idx="3"/>
          </p:cNvCxnSpPr>
          <p:nvPr/>
        </p:nvCxnSpPr>
        <p:spPr>
          <a:xfrm flipV="1">
            <a:off x="6598569" y="5733243"/>
            <a:ext cx="519652" cy="6687"/>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95" name="図 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38603" y="5277371"/>
            <a:ext cx="659966" cy="925118"/>
          </a:xfrm>
          <a:prstGeom prst="rect">
            <a:avLst/>
          </a:prstGeom>
        </p:spPr>
      </p:pic>
      <p:pic>
        <p:nvPicPr>
          <p:cNvPr id="96" name="図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29395">
            <a:off x="5652634" y="5003722"/>
            <a:ext cx="331037" cy="284943"/>
          </a:xfrm>
          <a:prstGeom prst="rect">
            <a:avLst/>
          </a:prstGeom>
        </p:spPr>
      </p:pic>
      <p:sp>
        <p:nvSpPr>
          <p:cNvPr id="97" name="テキスト ボックス 96"/>
          <p:cNvSpPr txBox="1"/>
          <p:nvPr/>
        </p:nvSpPr>
        <p:spPr>
          <a:xfrm>
            <a:off x="0" y="6315949"/>
            <a:ext cx="7254882" cy="338554"/>
          </a:xfrm>
          <a:prstGeom prst="rect">
            <a:avLst/>
          </a:prstGeom>
          <a:noFill/>
        </p:spPr>
        <p:txBody>
          <a:bodyPr wrap="square" rtlCol="0">
            <a:spAutoFit/>
          </a:bodyPr>
          <a:lstStyle/>
          <a:p>
            <a:r>
              <a:rPr kumimoji="1" lang="ja-JP" altLang="en-US" sz="1600" b="1" dirty="0" smtClean="0"/>
              <a:t>画像出典元</a:t>
            </a:r>
            <a:r>
              <a:rPr lang="en-US" altLang="ja-JP" sz="1600" b="1" dirty="0"/>
              <a:t>:https://</a:t>
            </a:r>
            <a:r>
              <a:rPr lang="en-US" altLang="ja-JP" sz="1600" b="1" dirty="0" smtClean="0"/>
              <a:t>developer.android.com, https</a:t>
            </a:r>
            <a:r>
              <a:rPr lang="en-US" altLang="ja-JP" sz="1600" b="1" dirty="0"/>
              <a:t>://</a:t>
            </a:r>
            <a:r>
              <a:rPr lang="en-US" altLang="ja-JP" sz="1600" b="1" dirty="0" smtClean="0"/>
              <a:t>www.raspberrypi.org</a:t>
            </a:r>
            <a:endParaRPr lang="en-US" altLang="ja-JP" sz="1600" b="1" dirty="0"/>
          </a:p>
        </p:txBody>
      </p:sp>
    </p:spTree>
    <p:extLst>
      <p:ext uri="{BB962C8B-B14F-4D97-AF65-F5344CB8AC3E}">
        <p14:creationId xmlns:p14="http://schemas.microsoft.com/office/powerpoint/2010/main" val="29772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heel(1)">
                                      <p:cBhvr>
                                        <p:cTn id="7" dur="1000"/>
                                        <p:tgtEl>
                                          <p:spTgt spid="57"/>
                                        </p:tgtEl>
                                      </p:cBhvr>
                                    </p:animEffect>
                                  </p:childTnLst>
                                </p:cTn>
                              </p:par>
                              <p:par>
                                <p:cTn id="8" presetID="21" presetClass="entr" presetSubtype="1"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heel(1)">
                                      <p:cBhvr>
                                        <p:cTn id="10" dur="1000"/>
                                        <p:tgtEl>
                                          <p:spTgt spid="54"/>
                                        </p:tgtEl>
                                      </p:cBhvr>
                                    </p:animEffect>
                                  </p:childTnLst>
                                </p:cTn>
                              </p:par>
                              <p:par>
                                <p:cTn id="11" presetID="21" presetClass="entr" presetSubtype="1"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heel(1)">
                                      <p:cBhvr>
                                        <p:cTn id="13" dur="1000"/>
                                        <p:tgtEl>
                                          <p:spTgt spid="37"/>
                                        </p:tgtEl>
                                      </p:cBhvr>
                                    </p:animEffect>
                                  </p:childTnLst>
                                </p:cTn>
                              </p:par>
                              <p:par>
                                <p:cTn id="14" presetID="21" presetClass="entr" presetSubtype="1"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heel(1)">
                                      <p:cBhvr>
                                        <p:cTn id="16" dur="1000"/>
                                        <p:tgtEl>
                                          <p:spTgt spid="55"/>
                                        </p:tgtEl>
                                      </p:cBhvr>
                                    </p:animEffect>
                                  </p:childTnLst>
                                </p:cTn>
                              </p:par>
                              <p:par>
                                <p:cTn id="17" presetID="21" presetClass="entr" presetSubtype="1"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heel(1)">
                                      <p:cBhvr>
                                        <p:cTn id="19" dur="1000"/>
                                        <p:tgtEl>
                                          <p:spTgt spid="58"/>
                                        </p:tgtEl>
                                      </p:cBhvr>
                                    </p:animEffect>
                                  </p:childTnLst>
                                </p:cTn>
                              </p:par>
                              <p:par>
                                <p:cTn id="20" presetID="21" presetClass="entr" presetSubtype="1"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wheel(1)">
                                      <p:cBhvr>
                                        <p:cTn id="22" dur="1000"/>
                                        <p:tgtEl>
                                          <p:spTgt spid="63"/>
                                        </p:tgtEl>
                                      </p:cBhvr>
                                    </p:animEffect>
                                  </p:childTnLst>
                                </p:cTn>
                              </p:par>
                              <p:par>
                                <p:cTn id="23" presetID="21" presetClass="entr" presetSubtype="1"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heel(1)">
                                      <p:cBhvr>
                                        <p:cTn id="25" dur="1000"/>
                                        <p:tgtEl>
                                          <p:spTgt spid="61"/>
                                        </p:tgtEl>
                                      </p:cBhvr>
                                    </p:animEffect>
                                  </p:childTnLst>
                                </p:cTn>
                              </p:par>
                              <p:par>
                                <p:cTn id="26" presetID="21" presetClass="entr" presetSubtype="1" fill="hold" nodeType="with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wheel(1)">
                                      <p:cBhvr>
                                        <p:cTn id="28" dur="1000"/>
                                        <p:tgtEl>
                                          <p:spTgt spid="59"/>
                                        </p:tgtEl>
                                      </p:cBhvr>
                                    </p:animEffect>
                                  </p:childTnLst>
                                </p:cTn>
                              </p:par>
                              <p:par>
                                <p:cTn id="29" presetID="21" presetClass="entr" presetSubtype="1"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wheel(1)">
                                      <p:cBhvr>
                                        <p:cTn id="31" dur="1000"/>
                                        <p:tgtEl>
                                          <p:spTgt spid="60"/>
                                        </p:tgtEl>
                                      </p:cBhvr>
                                    </p:animEffect>
                                  </p:childTnLst>
                                </p:cTn>
                              </p:par>
                              <p:par>
                                <p:cTn id="32" presetID="21" presetClass="entr" presetSubtype="1"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heel(1)">
                                      <p:cBhvr>
                                        <p:cTn id="34" dur="1000"/>
                                        <p:tgtEl>
                                          <p:spTgt spid="62"/>
                                        </p:tgtEl>
                                      </p:cBhvr>
                                    </p:animEffect>
                                  </p:childTnLst>
                                </p:cTn>
                              </p:par>
                            </p:childTnLst>
                          </p:cTn>
                        </p:par>
                        <p:par>
                          <p:cTn id="35" fill="hold">
                            <p:stCondLst>
                              <p:cond delay="1000"/>
                            </p:stCondLst>
                            <p:childTnLst>
                              <p:par>
                                <p:cTn id="36" presetID="16" presetClass="entr" presetSubtype="21" fill="hold" grpId="0" nodeType="after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barn(inVertical)">
                                      <p:cBhvr>
                                        <p:cTn id="38" dur="500"/>
                                        <p:tgtEl>
                                          <p:spTgt spid="70"/>
                                        </p:tgtEl>
                                      </p:cBhvr>
                                    </p:animEffect>
                                  </p:childTnLst>
                                </p:cTn>
                              </p:par>
                            </p:childTnLst>
                          </p:cTn>
                        </p:par>
                        <p:par>
                          <p:cTn id="39" fill="hold">
                            <p:stCondLst>
                              <p:cond delay="1500"/>
                            </p:stCondLst>
                            <p:childTnLst>
                              <p:par>
                                <p:cTn id="40" presetID="21" presetClass="entr" presetSubtype="1" fill="hold" nodeType="after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wheel(1)">
                                      <p:cBhvr>
                                        <p:cTn id="42" dur="1000"/>
                                        <p:tgtEl>
                                          <p:spTgt spid="53"/>
                                        </p:tgtEl>
                                      </p:cBhvr>
                                    </p:animEffect>
                                  </p:childTnLst>
                                </p:cTn>
                              </p:par>
                              <p:par>
                                <p:cTn id="43" presetID="21" presetClass="entr" presetSubtype="1"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heel(1)">
                                      <p:cBhvr>
                                        <p:cTn id="45" dur="1000"/>
                                        <p:tgtEl>
                                          <p:spTgt spid="56"/>
                                        </p:tgtEl>
                                      </p:cBhvr>
                                    </p:animEffect>
                                  </p:childTnLst>
                                </p:cTn>
                              </p:par>
                            </p:childTnLst>
                          </p:cTn>
                        </p:par>
                        <p:par>
                          <p:cTn id="46" fill="hold">
                            <p:stCondLst>
                              <p:cond delay="2500"/>
                            </p:stCondLst>
                            <p:childTnLst>
                              <p:par>
                                <p:cTn id="47" presetID="16" presetClass="entr" presetSubtype="21" fill="hold" grpId="0"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barn(inVertical)">
                                      <p:cBhvr>
                                        <p:cTn id="49" dur="500"/>
                                        <p:tgtEl>
                                          <p:spTgt spid="35"/>
                                        </p:tgtEl>
                                      </p:cBhvr>
                                    </p:animEffect>
                                  </p:childTnLst>
                                </p:cTn>
                              </p:par>
                              <p:par>
                                <p:cTn id="50" presetID="21" presetClass="entr" presetSubtype="1" fill="hold" nodeType="withEffect">
                                  <p:stCondLst>
                                    <p:cond delay="0"/>
                                  </p:stCondLst>
                                  <p:childTnLst>
                                    <p:set>
                                      <p:cBhvr>
                                        <p:cTn id="51" dur="1" fill="hold">
                                          <p:stCondLst>
                                            <p:cond delay="0"/>
                                          </p:stCondLst>
                                        </p:cTn>
                                        <p:tgtEl>
                                          <p:spTgt spid="96"/>
                                        </p:tgtEl>
                                        <p:attrNameLst>
                                          <p:attrName>style.visibility</p:attrName>
                                        </p:attrNameLst>
                                      </p:cBhvr>
                                      <p:to>
                                        <p:strVal val="visible"/>
                                      </p:to>
                                    </p:set>
                                    <p:animEffect transition="in" filter="wheel(1)">
                                      <p:cBhvr>
                                        <p:cTn id="52"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501316"/>
            <a:ext cx="10972800" cy="990600"/>
          </a:xfrm>
        </p:spPr>
        <p:txBody>
          <a:bodyPr/>
          <a:lstStyle/>
          <a:p>
            <a:r>
              <a:rPr lang="en-US" altLang="ja-JP" dirty="0"/>
              <a:t>Android </a:t>
            </a:r>
            <a:r>
              <a:rPr lang="ja-JP" altLang="en-US" dirty="0"/>
              <a:t>端末でも自動並列処理</a:t>
            </a:r>
            <a:endParaRPr kumimoji="1" lang="ja-JP" altLang="en-US" dirty="0"/>
          </a:p>
        </p:txBody>
      </p:sp>
      <p:sp>
        <p:nvSpPr>
          <p:cNvPr id="3" name="コンテンツ プレースホルダー 2"/>
          <p:cNvSpPr>
            <a:spLocks noGrp="1"/>
          </p:cNvSpPr>
          <p:nvPr>
            <p:ph idx="1"/>
          </p:nvPr>
        </p:nvSpPr>
        <p:spPr>
          <a:xfrm>
            <a:off x="609600" y="1431752"/>
            <a:ext cx="10972800" cy="1282700"/>
          </a:xfrm>
        </p:spPr>
        <p:txBody>
          <a:bodyPr/>
          <a:lstStyle/>
          <a:p>
            <a:r>
              <a:rPr kumimoji="1" lang="ja-JP" altLang="en-US" dirty="0" smtClean="0"/>
              <a:t>身近にある</a:t>
            </a:r>
            <a:r>
              <a:rPr kumimoji="1" lang="en-US" altLang="ja-JP" dirty="0" smtClean="0"/>
              <a:t>Android OS</a:t>
            </a:r>
            <a:r>
              <a:rPr kumimoji="1" lang="ja-JP" altLang="en-US" dirty="0" smtClean="0"/>
              <a:t>搭載の計算機も並列処理に活用</a:t>
            </a:r>
            <a:endParaRPr kumimoji="1" lang="en-US" altLang="ja-JP" dirty="0" smtClean="0"/>
          </a:p>
          <a:p>
            <a:pPr lvl="1"/>
            <a:r>
              <a:rPr lang="ja-JP" altLang="en-US" dirty="0"/>
              <a:t>いつでもどこ</a:t>
            </a:r>
            <a:r>
              <a:rPr lang="ja-JP" altLang="en-US" dirty="0" smtClean="0"/>
              <a:t>でも高い演算</a:t>
            </a:r>
            <a:r>
              <a:rPr lang="ja-JP" altLang="en-US" dirty="0"/>
              <a:t>能力を手軽に</a:t>
            </a:r>
            <a:r>
              <a:rPr lang="ja-JP" altLang="en-US" dirty="0" smtClean="0"/>
              <a:t>実現</a:t>
            </a:r>
            <a:endParaRPr lang="en-US" altLang="ja-JP" dirty="0" smtClean="0"/>
          </a:p>
          <a:p>
            <a:pPr lvl="1"/>
            <a:r>
              <a:rPr lang="ja-JP" altLang="en-US" dirty="0" smtClean="0"/>
              <a:t>用途</a:t>
            </a:r>
            <a:r>
              <a:rPr lang="en-US" altLang="ja-JP" dirty="0" smtClean="0"/>
              <a:t>) </a:t>
            </a:r>
            <a:r>
              <a:rPr lang="ja-JP" altLang="en-US" dirty="0" smtClean="0"/>
              <a:t>災害</a:t>
            </a:r>
            <a:r>
              <a:rPr lang="ja-JP" altLang="en-US" dirty="0"/>
              <a:t>などで</a:t>
            </a:r>
            <a:r>
              <a:rPr lang="en-US" altLang="ja-JP" dirty="0">
                <a:latin typeface="+mn-ea"/>
              </a:rPr>
              <a:t>PC</a:t>
            </a:r>
            <a:r>
              <a:rPr lang="ja-JP" altLang="en-US" dirty="0"/>
              <a:t>やサーバが故障してしまっても代替装置として利用できる </a:t>
            </a:r>
            <a:r>
              <a:rPr lang="en-US" altLang="ja-JP" dirty="0" err="1"/>
              <a:t>etc</a:t>
            </a:r>
            <a:endParaRPr lang="en-US" altLang="ja-JP" dirty="0"/>
          </a:p>
          <a:p>
            <a:pPr marL="0" indent="0">
              <a:buNone/>
            </a:pPr>
            <a:endParaRPr lang="en-US" altLang="ja-JP" dirty="0"/>
          </a:p>
        </p:txBody>
      </p:sp>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21</a:t>
            </a:fld>
            <a:endParaRPr kumimoji="1" lang="ja-JP" altLang="en-US"/>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606658">
            <a:off x="3938010" y="3959081"/>
            <a:ext cx="331037" cy="284943"/>
          </a:xfrm>
          <a:prstGeom prst="rect">
            <a:avLst/>
          </a:prstGeom>
        </p:spPr>
      </p:pic>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565727" y="4441912"/>
            <a:ext cx="331037" cy="284943"/>
          </a:xfrm>
          <a:prstGeom prst="rect">
            <a:avLst/>
          </a:prstGeom>
        </p:spPr>
      </p:pic>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2973" y="4470631"/>
            <a:ext cx="331037" cy="284943"/>
          </a:xfrm>
          <a:prstGeom prst="rect">
            <a:avLst/>
          </a:prstGeom>
        </p:spPr>
      </p:pic>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143293">
            <a:off x="4225243" y="3242878"/>
            <a:ext cx="331037" cy="284943"/>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4460358">
            <a:off x="4254327" y="5604419"/>
            <a:ext cx="331037" cy="244896"/>
          </a:xfrm>
          <a:prstGeom prst="rect">
            <a:avLst/>
          </a:prstGeom>
        </p:spPr>
      </p:pic>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84004">
            <a:off x="2694996" y="5806466"/>
            <a:ext cx="331037" cy="284943"/>
          </a:xfrm>
          <a:prstGeom prst="rect">
            <a:avLst/>
          </a:prstGeom>
        </p:spPr>
      </p:pic>
      <p:pic>
        <p:nvPicPr>
          <p:cNvPr id="13" name="図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950955">
            <a:off x="2570061" y="3137699"/>
            <a:ext cx="331037" cy="284943"/>
          </a:xfrm>
          <a:prstGeom prst="rect">
            <a:avLst/>
          </a:prstGeom>
        </p:spPr>
      </p:pic>
      <p:pic>
        <p:nvPicPr>
          <p:cNvPr id="14" name="図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3411512" y="3753827"/>
            <a:ext cx="331037" cy="284943"/>
          </a:xfrm>
          <a:prstGeom prst="rect">
            <a:avLst/>
          </a:prstGeom>
        </p:spPr>
      </p:pic>
      <p:pic>
        <p:nvPicPr>
          <p:cNvPr id="15" name="図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8282" y="4959893"/>
            <a:ext cx="331037" cy="284943"/>
          </a:xfrm>
          <a:prstGeom prst="rect">
            <a:avLst/>
          </a:prstGeom>
        </p:spPr>
      </p:pic>
      <p:pic>
        <p:nvPicPr>
          <p:cNvPr id="16" name="図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183784">
            <a:off x="2907456" y="4795540"/>
            <a:ext cx="331037" cy="284943"/>
          </a:xfrm>
          <a:prstGeom prst="rect">
            <a:avLst/>
          </a:prstGeom>
        </p:spPr>
      </p:pic>
      <p:pic>
        <p:nvPicPr>
          <p:cNvPr id="17" name="図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29395">
            <a:off x="3940175" y="4827807"/>
            <a:ext cx="331037" cy="284943"/>
          </a:xfrm>
          <a:prstGeom prst="rect">
            <a:avLst/>
          </a:prstGeom>
        </p:spPr>
      </p:pic>
      <p:pic>
        <p:nvPicPr>
          <p:cNvPr id="18" name="図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514867">
            <a:off x="2912271" y="3968061"/>
            <a:ext cx="331037" cy="284943"/>
          </a:xfrm>
          <a:prstGeom prst="rect">
            <a:avLst/>
          </a:prstGeom>
        </p:spPr>
      </p:pic>
      <p:sp>
        <p:nvSpPr>
          <p:cNvPr id="19" name="円形吹き出し 18"/>
          <p:cNvSpPr/>
          <p:nvPr/>
        </p:nvSpPr>
        <p:spPr>
          <a:xfrm>
            <a:off x="0" y="2639109"/>
            <a:ext cx="2315195" cy="881468"/>
          </a:xfrm>
          <a:prstGeom prst="wedgeEllipseCallout">
            <a:avLst>
              <a:gd name="adj1" fmla="val 26567"/>
              <a:gd name="adj2" fmla="val 63229"/>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端末</a:t>
            </a:r>
            <a:r>
              <a:rPr lang="ja-JP" altLang="en-US" dirty="0">
                <a:solidFill>
                  <a:schemeClr val="tx1"/>
                </a:solidFill>
              </a:rPr>
              <a:t>が</a:t>
            </a:r>
            <a:endParaRPr lang="en-US" altLang="ja-JP" dirty="0">
              <a:solidFill>
                <a:schemeClr val="tx1"/>
              </a:solidFill>
            </a:endParaRPr>
          </a:p>
          <a:p>
            <a:pPr algn="ctr"/>
            <a:r>
              <a:rPr lang="ja-JP" altLang="en-US" dirty="0" smtClean="0">
                <a:solidFill>
                  <a:schemeClr val="tx1"/>
                </a:solidFill>
              </a:rPr>
              <a:t>増え</a:t>
            </a:r>
            <a:r>
              <a:rPr lang="ja-JP" altLang="en-US" dirty="0">
                <a:solidFill>
                  <a:schemeClr val="tx1"/>
                </a:solidFill>
              </a:rPr>
              <a:t>る</a:t>
            </a:r>
            <a:r>
              <a:rPr lang="ja-JP" altLang="en-US" dirty="0" smtClean="0">
                <a:solidFill>
                  <a:schemeClr val="tx1"/>
                </a:solidFill>
              </a:rPr>
              <a:t>と性能</a:t>
            </a:r>
            <a:r>
              <a:rPr lang="en-US" altLang="ja-JP" dirty="0" smtClean="0">
                <a:solidFill>
                  <a:schemeClr val="tx1"/>
                </a:solidFill>
              </a:rPr>
              <a:t>UP!</a:t>
            </a:r>
            <a:endParaRPr lang="ja-JP" altLang="en-US" dirty="0">
              <a:solidFill>
                <a:schemeClr val="tx1"/>
              </a:solidFill>
            </a:endParaRPr>
          </a:p>
        </p:txBody>
      </p:sp>
      <p:sp>
        <p:nvSpPr>
          <p:cNvPr id="21" name="正方形/長方形 20"/>
          <p:cNvSpPr/>
          <p:nvPr/>
        </p:nvSpPr>
        <p:spPr>
          <a:xfrm>
            <a:off x="3200409" y="2735273"/>
            <a:ext cx="717403" cy="912793"/>
          </a:xfrm>
          <a:prstGeom prst="rect">
            <a:avLst/>
          </a:prstGeom>
          <a:solidFill>
            <a:srgbClr val="92D050"/>
          </a:solid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2" name="図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6318" y="2884777"/>
            <a:ext cx="545584" cy="613783"/>
          </a:xfrm>
          <a:prstGeom prst="rect">
            <a:avLst/>
          </a:prstGeom>
        </p:spPr>
      </p:pic>
      <p:sp>
        <p:nvSpPr>
          <p:cNvPr id="23" name="正方形/長方形 22"/>
          <p:cNvSpPr/>
          <p:nvPr/>
        </p:nvSpPr>
        <p:spPr>
          <a:xfrm>
            <a:off x="3200409" y="5435638"/>
            <a:ext cx="717403" cy="912793"/>
          </a:xfrm>
          <a:prstGeom prst="rect">
            <a:avLst/>
          </a:prstGeom>
          <a:solidFill>
            <a:srgbClr val="92D050"/>
          </a:solid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4" name="図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6318" y="5585142"/>
            <a:ext cx="545584" cy="613783"/>
          </a:xfrm>
          <a:prstGeom prst="rect">
            <a:avLst/>
          </a:prstGeom>
        </p:spPr>
      </p:pic>
      <p:sp>
        <p:nvSpPr>
          <p:cNvPr id="25" name="正方形/長方形 24"/>
          <p:cNvSpPr/>
          <p:nvPr/>
        </p:nvSpPr>
        <p:spPr>
          <a:xfrm>
            <a:off x="4607178" y="3473746"/>
            <a:ext cx="717403" cy="912793"/>
          </a:xfrm>
          <a:prstGeom prst="rect">
            <a:avLst/>
          </a:prstGeom>
          <a:solidFill>
            <a:srgbClr val="92D050"/>
          </a:solid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6" name="図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3087" y="3623250"/>
            <a:ext cx="545584" cy="613783"/>
          </a:xfrm>
          <a:prstGeom prst="rect">
            <a:avLst/>
          </a:prstGeom>
        </p:spPr>
      </p:pic>
      <p:sp>
        <p:nvSpPr>
          <p:cNvPr id="27" name="正方形/長方形 26"/>
          <p:cNvSpPr/>
          <p:nvPr/>
        </p:nvSpPr>
        <p:spPr>
          <a:xfrm>
            <a:off x="4607178" y="4794920"/>
            <a:ext cx="717403" cy="912793"/>
          </a:xfrm>
          <a:prstGeom prst="rect">
            <a:avLst/>
          </a:prstGeom>
          <a:solidFill>
            <a:srgbClr val="92D050"/>
          </a:solid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8" name="図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3087" y="4944424"/>
            <a:ext cx="545584" cy="613783"/>
          </a:xfrm>
          <a:prstGeom prst="rect">
            <a:avLst/>
          </a:prstGeom>
        </p:spPr>
      </p:pic>
      <p:sp>
        <p:nvSpPr>
          <p:cNvPr id="29" name="正方形/長方形 28"/>
          <p:cNvSpPr/>
          <p:nvPr/>
        </p:nvSpPr>
        <p:spPr>
          <a:xfrm>
            <a:off x="2007315" y="3473746"/>
            <a:ext cx="717403" cy="912793"/>
          </a:xfrm>
          <a:prstGeom prst="rect">
            <a:avLst/>
          </a:prstGeom>
          <a:solidFill>
            <a:srgbClr val="92D050"/>
          </a:solid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30" name="図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3224" y="3623250"/>
            <a:ext cx="545584" cy="613783"/>
          </a:xfrm>
          <a:prstGeom prst="rect">
            <a:avLst/>
          </a:prstGeom>
        </p:spPr>
      </p:pic>
      <p:sp>
        <p:nvSpPr>
          <p:cNvPr id="31" name="正方形/長方形 30"/>
          <p:cNvSpPr/>
          <p:nvPr/>
        </p:nvSpPr>
        <p:spPr>
          <a:xfrm>
            <a:off x="2007315" y="4794920"/>
            <a:ext cx="717403" cy="912793"/>
          </a:xfrm>
          <a:prstGeom prst="rect">
            <a:avLst/>
          </a:prstGeom>
          <a:solidFill>
            <a:srgbClr val="92D050"/>
          </a:solid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32" name="図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3224" y="4944424"/>
            <a:ext cx="545584" cy="613783"/>
          </a:xfrm>
          <a:prstGeom prst="rect">
            <a:avLst/>
          </a:prstGeom>
        </p:spPr>
      </p:pic>
      <p:grpSp>
        <p:nvGrpSpPr>
          <p:cNvPr id="33" name="グループ化 32"/>
          <p:cNvGrpSpPr/>
          <p:nvPr/>
        </p:nvGrpSpPr>
        <p:grpSpPr>
          <a:xfrm flipH="1">
            <a:off x="7118221" y="3129724"/>
            <a:ext cx="2730075" cy="3456404"/>
            <a:chOff x="4108524" y="975815"/>
            <a:chExt cx="6038845" cy="5425425"/>
          </a:xfrm>
        </p:grpSpPr>
        <p:pic>
          <p:nvPicPr>
            <p:cNvPr id="34" name="図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01146" y="975815"/>
              <a:ext cx="3336143" cy="1888435"/>
            </a:xfrm>
            <a:prstGeom prst="rect">
              <a:avLst/>
            </a:prstGeom>
          </p:spPr>
        </p:pic>
        <p:pic>
          <p:nvPicPr>
            <p:cNvPr id="35" name="図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2925" y="2784267"/>
              <a:ext cx="3336143" cy="1888435"/>
            </a:xfrm>
            <a:prstGeom prst="rect">
              <a:avLst/>
            </a:prstGeom>
          </p:spPr>
        </p:pic>
        <p:pic>
          <p:nvPicPr>
            <p:cNvPr id="36" name="図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8524" y="4512805"/>
              <a:ext cx="3336142" cy="1888435"/>
            </a:xfrm>
            <a:prstGeom prst="rect">
              <a:avLst/>
            </a:prstGeom>
          </p:spPr>
        </p:pic>
        <p:pic>
          <p:nvPicPr>
            <p:cNvPr id="37" name="図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2173" y="4194892"/>
              <a:ext cx="1735196" cy="1735195"/>
            </a:xfrm>
            <a:prstGeom prst="rect">
              <a:avLst/>
            </a:prstGeom>
          </p:spPr>
        </p:pic>
        <p:cxnSp>
          <p:nvCxnSpPr>
            <p:cNvPr id="38" name="直線コネクタ 37"/>
            <p:cNvCxnSpPr>
              <a:stCxn id="34" idx="3"/>
            </p:cNvCxnSpPr>
            <p:nvPr/>
          </p:nvCxnSpPr>
          <p:spPr>
            <a:xfrm>
              <a:off x="7837289" y="1920033"/>
              <a:ext cx="853272" cy="25927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9" name="直線コネクタ 38"/>
            <p:cNvCxnSpPr>
              <a:stCxn id="35" idx="3"/>
              <a:endCxn id="37" idx="1"/>
            </p:cNvCxnSpPr>
            <p:nvPr/>
          </p:nvCxnSpPr>
          <p:spPr>
            <a:xfrm>
              <a:off x="7649068" y="3728485"/>
              <a:ext cx="763106" cy="133400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0" name="直線コネクタ 39"/>
            <p:cNvCxnSpPr>
              <a:stCxn id="36" idx="3"/>
            </p:cNvCxnSpPr>
            <p:nvPr/>
          </p:nvCxnSpPr>
          <p:spPr>
            <a:xfrm flipV="1">
              <a:off x="7444666" y="5297428"/>
              <a:ext cx="1216177" cy="159595"/>
            </a:xfrm>
            <a:prstGeom prst="line">
              <a:avLst/>
            </a:prstGeom>
            <a:ln w="57150"/>
          </p:spPr>
          <p:style>
            <a:lnRef idx="1">
              <a:schemeClr val="accent1"/>
            </a:lnRef>
            <a:fillRef idx="0">
              <a:schemeClr val="accent1"/>
            </a:fillRef>
            <a:effectRef idx="0">
              <a:schemeClr val="accent1"/>
            </a:effectRef>
            <a:fontRef idx="minor">
              <a:schemeClr val="tx1"/>
            </a:fontRef>
          </p:style>
        </p:cxnSp>
      </p:grpSp>
      <p:cxnSp>
        <p:nvCxnSpPr>
          <p:cNvPr id="41" name="直線コネクタ 40"/>
          <p:cNvCxnSpPr>
            <a:stCxn id="42" idx="3"/>
            <a:endCxn id="37" idx="3"/>
          </p:cNvCxnSpPr>
          <p:nvPr/>
        </p:nvCxnSpPr>
        <p:spPr>
          <a:xfrm flipV="1">
            <a:off x="6598569" y="5733243"/>
            <a:ext cx="519652" cy="6687"/>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42" name="図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38603" y="5277371"/>
            <a:ext cx="659966" cy="925118"/>
          </a:xfrm>
          <a:prstGeom prst="rect">
            <a:avLst/>
          </a:prstGeom>
        </p:spPr>
      </p:pic>
      <p:pic>
        <p:nvPicPr>
          <p:cNvPr id="43" name="図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29395">
            <a:off x="5652634" y="5003722"/>
            <a:ext cx="331037" cy="284943"/>
          </a:xfrm>
          <a:prstGeom prst="rect">
            <a:avLst/>
          </a:prstGeom>
        </p:spPr>
      </p:pic>
      <p:sp>
        <p:nvSpPr>
          <p:cNvPr id="44" name="テキスト ボックス 43"/>
          <p:cNvSpPr txBox="1"/>
          <p:nvPr/>
        </p:nvSpPr>
        <p:spPr>
          <a:xfrm>
            <a:off x="0" y="6315949"/>
            <a:ext cx="7254882" cy="338554"/>
          </a:xfrm>
          <a:prstGeom prst="rect">
            <a:avLst/>
          </a:prstGeom>
          <a:noFill/>
        </p:spPr>
        <p:txBody>
          <a:bodyPr wrap="square" rtlCol="0">
            <a:spAutoFit/>
          </a:bodyPr>
          <a:lstStyle/>
          <a:p>
            <a:r>
              <a:rPr kumimoji="1" lang="ja-JP" altLang="en-US" sz="1600" b="1" dirty="0" smtClean="0"/>
              <a:t>画像出典元</a:t>
            </a:r>
            <a:r>
              <a:rPr lang="en-US" altLang="ja-JP" sz="1600" b="1" dirty="0"/>
              <a:t>:https://</a:t>
            </a:r>
            <a:r>
              <a:rPr lang="en-US" altLang="ja-JP" sz="1600" b="1" dirty="0" smtClean="0"/>
              <a:t>developer.android.com, https</a:t>
            </a:r>
            <a:r>
              <a:rPr lang="en-US" altLang="ja-JP" sz="1600" b="1" dirty="0"/>
              <a:t>://</a:t>
            </a:r>
            <a:r>
              <a:rPr lang="en-US" altLang="ja-JP" sz="1600" b="1" dirty="0" smtClean="0"/>
              <a:t>www.raspberrypi.org</a:t>
            </a:r>
            <a:endParaRPr lang="en-US" altLang="ja-JP" sz="1600" b="1" dirty="0"/>
          </a:p>
        </p:txBody>
      </p:sp>
      <p:sp>
        <p:nvSpPr>
          <p:cNvPr id="45" name="円形吹き出し 44"/>
          <p:cNvSpPr/>
          <p:nvPr/>
        </p:nvSpPr>
        <p:spPr>
          <a:xfrm>
            <a:off x="5560274" y="2634226"/>
            <a:ext cx="1980855" cy="1243420"/>
          </a:xfrm>
          <a:prstGeom prst="wedgeEllipseCallout">
            <a:avLst>
              <a:gd name="adj1" fmla="val -54392"/>
              <a:gd name="adj2" fmla="val 34088"/>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並列処理中に抜けても大丈夫</a:t>
            </a:r>
            <a:r>
              <a:rPr lang="en-US" altLang="ja-JP" dirty="0" smtClean="0">
                <a:solidFill>
                  <a:schemeClr val="tx1"/>
                </a:solidFill>
              </a:rPr>
              <a:t>!</a:t>
            </a:r>
            <a:endParaRPr lang="en-US" altLang="ja-JP" dirty="0">
              <a:solidFill>
                <a:schemeClr val="tx1"/>
              </a:solidFill>
            </a:endParaRPr>
          </a:p>
        </p:txBody>
      </p:sp>
    </p:spTree>
    <p:extLst>
      <p:ext uri="{BB962C8B-B14F-4D97-AF65-F5344CB8AC3E}">
        <p14:creationId xmlns:p14="http://schemas.microsoft.com/office/powerpoint/2010/main" val="370083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501316"/>
            <a:ext cx="10972800" cy="990600"/>
          </a:xfrm>
        </p:spPr>
        <p:txBody>
          <a:bodyPr/>
          <a:lstStyle/>
          <a:p>
            <a:r>
              <a:rPr lang="ja-JP" altLang="en-US" dirty="0" smtClean="0"/>
              <a:t>システム構成図</a:t>
            </a:r>
            <a:endParaRPr kumimoji="1" lang="ja-JP" altLang="en-US" dirty="0"/>
          </a:p>
        </p:txBody>
      </p:sp>
      <p:sp>
        <p:nvSpPr>
          <p:cNvPr id="3" name="日付プレースホルダー 2"/>
          <p:cNvSpPr>
            <a:spLocks noGrp="1"/>
          </p:cNvSpPr>
          <p:nvPr>
            <p:ph type="dt" sz="half" idx="10"/>
          </p:nvPr>
        </p:nvSpPr>
        <p:spPr/>
        <p:txBody>
          <a:bodyPr/>
          <a:lstStyle/>
          <a:p>
            <a:fld id="{EB2EF10E-5E16-4199-8C3D-8C425E9001D0}" type="datetime1">
              <a:rPr kumimoji="1" lang="ja-JP" altLang="en-US" smtClean="0"/>
              <a:t>2016/10/13</a:t>
            </a:fld>
            <a:endParaRPr kumimoji="1" lang="ja-JP" altLang="en-US"/>
          </a:p>
        </p:txBody>
      </p:sp>
      <p:sp>
        <p:nvSpPr>
          <p:cNvPr id="4" name="フッター プレースホルダー 3"/>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5" name="スライド番号プレースホルダー 4"/>
          <p:cNvSpPr>
            <a:spLocks noGrp="1"/>
          </p:cNvSpPr>
          <p:nvPr>
            <p:ph type="sldNum" sz="quarter" idx="12"/>
          </p:nvPr>
        </p:nvSpPr>
        <p:spPr/>
        <p:txBody>
          <a:bodyPr/>
          <a:lstStyle/>
          <a:p>
            <a:fld id="{DA123A14-9FEA-4829-A7BE-DEE65BF4A4FB}" type="slidenum">
              <a:rPr kumimoji="1" lang="ja-JP" altLang="en-US" smtClean="0"/>
              <a:t>22</a:t>
            </a:fld>
            <a:endParaRPr kumimoji="1" lang="ja-JP" altLang="en-US"/>
          </a:p>
        </p:txBody>
      </p:sp>
      <p:sp>
        <p:nvSpPr>
          <p:cNvPr id="6" name="正方形/長方形 5"/>
          <p:cNvSpPr/>
          <p:nvPr/>
        </p:nvSpPr>
        <p:spPr>
          <a:xfrm>
            <a:off x="7173659" y="4028532"/>
            <a:ext cx="4876254" cy="253792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smtClean="0"/>
              <a:t>Linux kernel</a:t>
            </a:r>
          </a:p>
          <a:p>
            <a:pPr algn="ctr"/>
            <a:endParaRPr lang="en-US" altLang="ja-JP" sz="2800" b="1" dirty="0"/>
          </a:p>
          <a:p>
            <a:pPr algn="ctr"/>
            <a:endParaRPr lang="en-US" altLang="ja-JP" dirty="0" smtClean="0"/>
          </a:p>
          <a:p>
            <a:pPr algn="ctr"/>
            <a:endParaRPr lang="en-US" altLang="ja-JP" dirty="0"/>
          </a:p>
          <a:p>
            <a:pPr algn="ctr"/>
            <a:endParaRPr lang="en-US" altLang="ja-JP" dirty="0" smtClean="0"/>
          </a:p>
          <a:p>
            <a:pPr algn="ctr"/>
            <a:endParaRPr lang="en-US" altLang="ja-JP" dirty="0"/>
          </a:p>
          <a:p>
            <a:pPr algn="ctr"/>
            <a:endParaRPr kumimoji="1" lang="en-US" altLang="ja-JP" dirty="0" smtClean="0"/>
          </a:p>
          <a:p>
            <a:pPr algn="ctr"/>
            <a:endParaRPr kumimoji="1" lang="ja-JP" altLang="en-US" dirty="0"/>
          </a:p>
        </p:txBody>
      </p:sp>
      <p:sp>
        <p:nvSpPr>
          <p:cNvPr id="13" name="正方形/長方形 12"/>
          <p:cNvSpPr/>
          <p:nvPr/>
        </p:nvSpPr>
        <p:spPr>
          <a:xfrm>
            <a:off x="7189700" y="4570487"/>
            <a:ext cx="4751874" cy="1812471"/>
          </a:xfrm>
          <a:prstGeom prst="rect">
            <a:avLst/>
          </a:prstGeom>
          <a:solidFill>
            <a:srgbClr val="CC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Drivers</a:t>
            </a:r>
          </a:p>
          <a:p>
            <a:pPr algn="ctr"/>
            <a:endParaRPr lang="en-US" altLang="ja-JP" dirty="0"/>
          </a:p>
          <a:p>
            <a:pPr algn="ctr"/>
            <a:endParaRPr kumimoji="1" lang="en-US" altLang="ja-JP" dirty="0" smtClean="0"/>
          </a:p>
          <a:p>
            <a:pPr algn="ctr"/>
            <a:endParaRPr lang="en-US" altLang="ja-JP" dirty="0"/>
          </a:p>
          <a:p>
            <a:pPr algn="ctr"/>
            <a:endParaRPr kumimoji="1" lang="en-US" altLang="ja-JP" dirty="0" smtClean="0"/>
          </a:p>
          <a:p>
            <a:pPr algn="ctr"/>
            <a:endParaRPr kumimoji="1" lang="ja-JP" altLang="en-US" dirty="0"/>
          </a:p>
        </p:txBody>
      </p:sp>
      <p:sp>
        <p:nvSpPr>
          <p:cNvPr id="7" name="正方形/長方形 6"/>
          <p:cNvSpPr/>
          <p:nvPr/>
        </p:nvSpPr>
        <p:spPr>
          <a:xfrm>
            <a:off x="7368019" y="5025741"/>
            <a:ext cx="1706465" cy="577917"/>
          </a:xfrm>
          <a:prstGeom prst="rect">
            <a:avLst/>
          </a:prstGeom>
          <a:solidFill>
            <a:srgbClr val="990033">
              <a:alpha val="80000"/>
            </a:srgbClr>
          </a:solidFill>
          <a:ln>
            <a:solidFill>
              <a:srgbClr val="990033">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Audio</a:t>
            </a:r>
            <a:endParaRPr kumimoji="1" lang="ja-JP" altLang="en-US" sz="2400" b="1" dirty="0"/>
          </a:p>
        </p:txBody>
      </p:sp>
      <p:sp>
        <p:nvSpPr>
          <p:cNvPr id="14" name="正方形/長方形 13"/>
          <p:cNvSpPr/>
          <p:nvPr/>
        </p:nvSpPr>
        <p:spPr>
          <a:xfrm>
            <a:off x="9252803" y="5044402"/>
            <a:ext cx="1706465" cy="559256"/>
          </a:xfrm>
          <a:prstGeom prst="rect">
            <a:avLst/>
          </a:prstGeom>
          <a:solidFill>
            <a:srgbClr val="990033">
              <a:alpha val="80000"/>
            </a:srgbClr>
          </a:solidFill>
          <a:ln>
            <a:solidFill>
              <a:srgbClr val="990033">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Display</a:t>
            </a:r>
            <a:endParaRPr kumimoji="1" lang="ja-JP" altLang="en-US" sz="2400" b="1" dirty="0"/>
          </a:p>
        </p:txBody>
      </p:sp>
      <p:sp>
        <p:nvSpPr>
          <p:cNvPr id="11" name="テキスト ボックス 10"/>
          <p:cNvSpPr txBox="1"/>
          <p:nvPr/>
        </p:nvSpPr>
        <p:spPr>
          <a:xfrm>
            <a:off x="10933867" y="5276667"/>
            <a:ext cx="1007707" cy="400110"/>
          </a:xfrm>
          <a:prstGeom prst="rect">
            <a:avLst/>
          </a:prstGeom>
          <a:noFill/>
        </p:spPr>
        <p:txBody>
          <a:bodyPr wrap="square" rtlCol="0">
            <a:spAutoFit/>
          </a:bodyPr>
          <a:lstStyle/>
          <a:p>
            <a:r>
              <a:rPr lang="ja-JP" altLang="en-US" sz="2000" b="1" dirty="0" smtClean="0">
                <a:solidFill>
                  <a:schemeClr val="bg1"/>
                </a:solidFill>
              </a:rPr>
              <a:t>・・</a:t>
            </a:r>
            <a:r>
              <a:rPr lang="ja-JP" altLang="en-US" sz="2000" b="1" dirty="0">
                <a:solidFill>
                  <a:schemeClr val="bg1"/>
                </a:solidFill>
              </a:rPr>
              <a:t>・</a:t>
            </a:r>
            <a:endParaRPr kumimoji="1" lang="ja-JP" altLang="en-US" sz="2000" b="1" dirty="0">
              <a:solidFill>
                <a:schemeClr val="bg1"/>
              </a:solidFill>
            </a:endParaRPr>
          </a:p>
        </p:txBody>
      </p:sp>
      <p:sp>
        <p:nvSpPr>
          <p:cNvPr id="16" name="正方形/長方形 15"/>
          <p:cNvSpPr/>
          <p:nvPr/>
        </p:nvSpPr>
        <p:spPr>
          <a:xfrm>
            <a:off x="7368019" y="5704349"/>
            <a:ext cx="1706465" cy="577917"/>
          </a:xfrm>
          <a:prstGeom prst="rect">
            <a:avLst/>
          </a:prstGeom>
          <a:solidFill>
            <a:srgbClr val="990033">
              <a:alpha val="80000"/>
            </a:srgbClr>
          </a:solidFill>
          <a:ln>
            <a:solidFill>
              <a:srgbClr val="990033">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smtClean="0"/>
              <a:t>Wi-Fi</a:t>
            </a:r>
            <a:endParaRPr kumimoji="1" lang="ja-JP" altLang="en-US" sz="2400" b="1" dirty="0"/>
          </a:p>
        </p:txBody>
      </p:sp>
      <p:sp>
        <p:nvSpPr>
          <p:cNvPr id="17" name="正方形/長方形 16"/>
          <p:cNvSpPr/>
          <p:nvPr/>
        </p:nvSpPr>
        <p:spPr>
          <a:xfrm>
            <a:off x="9252803" y="5726121"/>
            <a:ext cx="1706465" cy="577917"/>
          </a:xfrm>
          <a:prstGeom prst="rect">
            <a:avLst/>
          </a:prstGeom>
          <a:solidFill>
            <a:srgbClr val="990033">
              <a:alpha val="80000"/>
            </a:srgbClr>
          </a:solidFill>
          <a:ln>
            <a:solidFill>
              <a:srgbClr val="990033">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smtClean="0"/>
              <a:t>Camera</a:t>
            </a:r>
            <a:endParaRPr kumimoji="1" lang="ja-JP" altLang="en-US" sz="2400" b="1" dirty="0"/>
          </a:p>
        </p:txBody>
      </p:sp>
      <p:sp>
        <p:nvSpPr>
          <p:cNvPr id="12" name="テキスト ボックス 11"/>
          <p:cNvSpPr txBox="1"/>
          <p:nvPr/>
        </p:nvSpPr>
        <p:spPr>
          <a:xfrm>
            <a:off x="10921167" y="5844025"/>
            <a:ext cx="1007707" cy="400110"/>
          </a:xfrm>
          <a:prstGeom prst="rect">
            <a:avLst/>
          </a:prstGeom>
          <a:noFill/>
        </p:spPr>
        <p:txBody>
          <a:bodyPr wrap="square" rtlCol="0">
            <a:spAutoFit/>
          </a:bodyPr>
          <a:lstStyle/>
          <a:p>
            <a:r>
              <a:rPr lang="ja-JP" altLang="en-US" sz="2000" b="1" dirty="0" smtClean="0">
                <a:solidFill>
                  <a:schemeClr val="bg1"/>
                </a:solidFill>
              </a:rPr>
              <a:t>・・</a:t>
            </a:r>
            <a:r>
              <a:rPr lang="ja-JP" altLang="en-US" sz="2000" b="1" dirty="0">
                <a:solidFill>
                  <a:schemeClr val="bg1"/>
                </a:solidFill>
              </a:rPr>
              <a:t>・</a:t>
            </a:r>
            <a:endParaRPr kumimoji="1" lang="ja-JP" altLang="en-US" sz="2000" b="1" dirty="0">
              <a:solidFill>
                <a:schemeClr val="bg1"/>
              </a:solidFill>
            </a:endParaRPr>
          </a:p>
        </p:txBody>
      </p:sp>
      <p:sp>
        <p:nvSpPr>
          <p:cNvPr id="18" name="テキスト ボックス 17"/>
          <p:cNvSpPr txBox="1"/>
          <p:nvPr/>
        </p:nvSpPr>
        <p:spPr>
          <a:xfrm>
            <a:off x="9380972" y="3590918"/>
            <a:ext cx="430887" cy="952593"/>
          </a:xfrm>
          <a:prstGeom prst="rect">
            <a:avLst/>
          </a:prstGeom>
          <a:noFill/>
        </p:spPr>
        <p:txBody>
          <a:bodyPr vert="eaVert" wrap="square" rtlCol="0">
            <a:spAutoFit/>
          </a:bodyPr>
          <a:lstStyle/>
          <a:p>
            <a:r>
              <a:rPr lang="ja-JP" altLang="en-US" sz="1600" b="1" dirty="0" smtClean="0"/>
              <a:t>・</a:t>
            </a:r>
            <a:r>
              <a:rPr lang="ja-JP" altLang="en-US" sz="1600" b="1" dirty="0"/>
              <a:t>・</a:t>
            </a:r>
            <a:endParaRPr kumimoji="1" lang="ja-JP" altLang="en-US" sz="1600" b="1" dirty="0"/>
          </a:p>
        </p:txBody>
      </p:sp>
      <p:sp>
        <p:nvSpPr>
          <p:cNvPr id="19" name="正方形/長方形 18"/>
          <p:cNvSpPr/>
          <p:nvPr/>
        </p:nvSpPr>
        <p:spPr>
          <a:xfrm>
            <a:off x="7189699" y="2034913"/>
            <a:ext cx="3221627" cy="1638914"/>
          </a:xfrm>
          <a:prstGeom prst="rect">
            <a:avLst/>
          </a:prstGeom>
          <a:solidFill>
            <a:srgbClr val="9C5BCD"/>
          </a:solidFill>
          <a:ln>
            <a:solidFill>
              <a:srgbClr val="975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smtClean="0"/>
              <a:t>Native C/C++ Libraries</a:t>
            </a:r>
          </a:p>
          <a:p>
            <a:pPr algn="ctr"/>
            <a:endParaRPr lang="en-US" altLang="ja-JP" sz="2000" b="1" dirty="0" smtClean="0"/>
          </a:p>
          <a:p>
            <a:pPr algn="ctr"/>
            <a:endParaRPr lang="en-US" altLang="ja-JP" sz="2000" b="1" dirty="0"/>
          </a:p>
          <a:p>
            <a:pPr algn="ctr"/>
            <a:endParaRPr kumimoji="1" lang="en-US" altLang="ja-JP" sz="2000" b="1" dirty="0" smtClean="0"/>
          </a:p>
          <a:p>
            <a:pPr algn="ctr"/>
            <a:endParaRPr kumimoji="1" lang="ja-JP" altLang="en-US" sz="2000" b="1" dirty="0"/>
          </a:p>
        </p:txBody>
      </p:sp>
      <p:sp>
        <p:nvSpPr>
          <p:cNvPr id="20" name="正方形/長方形 19"/>
          <p:cNvSpPr/>
          <p:nvPr/>
        </p:nvSpPr>
        <p:spPr>
          <a:xfrm>
            <a:off x="7205743" y="2459591"/>
            <a:ext cx="1351902" cy="578498"/>
          </a:xfrm>
          <a:prstGeom prst="rect">
            <a:avLst/>
          </a:prstGeom>
          <a:solidFill>
            <a:srgbClr val="7A34AE"/>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smtClean="0"/>
              <a:t>MPI</a:t>
            </a:r>
            <a:endParaRPr kumimoji="1" lang="ja-JP" altLang="en-US" sz="2400" b="1" dirty="0"/>
          </a:p>
        </p:txBody>
      </p:sp>
      <p:sp>
        <p:nvSpPr>
          <p:cNvPr id="21" name="正方形/長方形 20"/>
          <p:cNvSpPr/>
          <p:nvPr/>
        </p:nvSpPr>
        <p:spPr>
          <a:xfrm>
            <a:off x="8606916" y="2459591"/>
            <a:ext cx="1451484" cy="578498"/>
          </a:xfrm>
          <a:prstGeom prst="rect">
            <a:avLst/>
          </a:prstGeom>
          <a:solidFill>
            <a:srgbClr val="7A34AE"/>
          </a:solidFill>
          <a:ln>
            <a:solidFill>
              <a:srgbClr val="A365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smtClean="0"/>
              <a:t>OpenGL</a:t>
            </a:r>
            <a:endParaRPr kumimoji="1" lang="ja-JP" altLang="en-US" sz="2400" b="1" dirty="0"/>
          </a:p>
        </p:txBody>
      </p:sp>
      <p:sp>
        <p:nvSpPr>
          <p:cNvPr id="22" name="正方形/長方形 21"/>
          <p:cNvSpPr/>
          <p:nvPr/>
        </p:nvSpPr>
        <p:spPr>
          <a:xfrm>
            <a:off x="7205743" y="3082751"/>
            <a:ext cx="1351902" cy="578498"/>
          </a:xfrm>
          <a:prstGeom prst="rect">
            <a:avLst/>
          </a:prstGeom>
          <a:solidFill>
            <a:srgbClr val="7A34AE"/>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smtClean="0"/>
              <a:t>DMTCP</a:t>
            </a:r>
            <a:endParaRPr kumimoji="1" lang="ja-JP" altLang="en-US" sz="2400" b="1" dirty="0"/>
          </a:p>
        </p:txBody>
      </p:sp>
      <p:sp>
        <p:nvSpPr>
          <p:cNvPr id="24" name="テキスト ボックス 23"/>
          <p:cNvSpPr txBox="1"/>
          <p:nvPr/>
        </p:nvSpPr>
        <p:spPr>
          <a:xfrm>
            <a:off x="9879535" y="2638276"/>
            <a:ext cx="1007707" cy="400110"/>
          </a:xfrm>
          <a:prstGeom prst="rect">
            <a:avLst/>
          </a:prstGeom>
          <a:noFill/>
        </p:spPr>
        <p:txBody>
          <a:bodyPr wrap="square" rtlCol="0">
            <a:spAutoFit/>
          </a:bodyPr>
          <a:lstStyle/>
          <a:p>
            <a:r>
              <a:rPr lang="ja-JP" altLang="en-US" sz="2000" b="1" dirty="0" smtClean="0">
                <a:solidFill>
                  <a:schemeClr val="bg1"/>
                </a:solidFill>
              </a:rPr>
              <a:t>・・</a:t>
            </a:r>
            <a:endParaRPr kumimoji="1" lang="ja-JP" altLang="en-US" sz="2000" b="1" dirty="0">
              <a:solidFill>
                <a:schemeClr val="bg1"/>
              </a:solidFill>
            </a:endParaRPr>
          </a:p>
        </p:txBody>
      </p:sp>
      <p:sp>
        <p:nvSpPr>
          <p:cNvPr id="25" name="テキスト ボックス 24"/>
          <p:cNvSpPr txBox="1"/>
          <p:nvPr/>
        </p:nvSpPr>
        <p:spPr>
          <a:xfrm>
            <a:off x="9891430" y="3203933"/>
            <a:ext cx="1007707" cy="400110"/>
          </a:xfrm>
          <a:prstGeom prst="rect">
            <a:avLst/>
          </a:prstGeom>
          <a:noFill/>
        </p:spPr>
        <p:txBody>
          <a:bodyPr wrap="square" rtlCol="0">
            <a:spAutoFit/>
          </a:bodyPr>
          <a:lstStyle/>
          <a:p>
            <a:r>
              <a:rPr lang="ja-JP" altLang="en-US" sz="2000" b="1" dirty="0" smtClean="0">
                <a:solidFill>
                  <a:schemeClr val="bg1"/>
                </a:solidFill>
              </a:rPr>
              <a:t>・・</a:t>
            </a:r>
            <a:endParaRPr kumimoji="1" lang="ja-JP" altLang="en-US" sz="2000" b="1" dirty="0">
              <a:solidFill>
                <a:schemeClr val="bg1"/>
              </a:solidFill>
            </a:endParaRPr>
          </a:p>
        </p:txBody>
      </p:sp>
      <p:sp>
        <p:nvSpPr>
          <p:cNvPr id="26" name="正方形/長方形 25"/>
          <p:cNvSpPr/>
          <p:nvPr/>
        </p:nvSpPr>
        <p:spPr>
          <a:xfrm>
            <a:off x="10520021" y="2034913"/>
            <a:ext cx="1529892" cy="1638728"/>
          </a:xfrm>
          <a:prstGeom prst="rect">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Android Runtime</a:t>
            </a:r>
          </a:p>
          <a:p>
            <a:pPr algn="ctr"/>
            <a:endParaRPr kumimoji="1" lang="en-US" altLang="ja-JP" dirty="0" smtClean="0"/>
          </a:p>
          <a:p>
            <a:pPr algn="ctr"/>
            <a:endParaRPr lang="en-US" altLang="ja-JP" dirty="0"/>
          </a:p>
          <a:p>
            <a:pPr algn="ctr"/>
            <a:endParaRPr kumimoji="1" lang="ja-JP" altLang="en-US" dirty="0"/>
          </a:p>
        </p:txBody>
      </p:sp>
      <p:sp>
        <p:nvSpPr>
          <p:cNvPr id="27" name="正方形/長方形 26"/>
          <p:cNvSpPr/>
          <p:nvPr/>
        </p:nvSpPr>
        <p:spPr>
          <a:xfrm>
            <a:off x="10613422" y="2894567"/>
            <a:ext cx="1315452" cy="565657"/>
          </a:xfrm>
          <a:prstGeom prst="rect">
            <a:avLst/>
          </a:prstGeom>
          <a:solidFill>
            <a:srgbClr val="FF9933"/>
          </a:solid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ART</a:t>
            </a:r>
            <a:endParaRPr kumimoji="1" lang="ja-JP" altLang="en-US" sz="2400" b="1" dirty="0"/>
          </a:p>
        </p:txBody>
      </p:sp>
      <p:sp>
        <p:nvSpPr>
          <p:cNvPr id="28" name="テキスト ボックス 27"/>
          <p:cNvSpPr txBox="1"/>
          <p:nvPr/>
        </p:nvSpPr>
        <p:spPr>
          <a:xfrm>
            <a:off x="9371187" y="1541260"/>
            <a:ext cx="430887" cy="952593"/>
          </a:xfrm>
          <a:prstGeom prst="rect">
            <a:avLst/>
          </a:prstGeom>
          <a:noFill/>
        </p:spPr>
        <p:txBody>
          <a:bodyPr vert="eaVert" wrap="square" rtlCol="0">
            <a:spAutoFit/>
          </a:bodyPr>
          <a:lstStyle/>
          <a:p>
            <a:r>
              <a:rPr lang="ja-JP" altLang="en-US" sz="1600" b="1" dirty="0" smtClean="0"/>
              <a:t>・</a:t>
            </a:r>
            <a:r>
              <a:rPr lang="ja-JP" altLang="en-US" sz="1600" b="1" dirty="0"/>
              <a:t>・</a:t>
            </a:r>
            <a:endParaRPr kumimoji="1" lang="ja-JP" altLang="en-US" sz="1600" b="1" dirty="0"/>
          </a:p>
        </p:txBody>
      </p:sp>
      <p:sp>
        <p:nvSpPr>
          <p:cNvPr id="29" name="正方形/長方形 28"/>
          <p:cNvSpPr/>
          <p:nvPr/>
        </p:nvSpPr>
        <p:spPr>
          <a:xfrm>
            <a:off x="7173659" y="656839"/>
            <a:ext cx="4876254" cy="88442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System Apps</a:t>
            </a:r>
          </a:p>
          <a:p>
            <a:pPr algn="ctr"/>
            <a:endParaRPr kumimoji="1" lang="en-US" altLang="ja-JP" sz="1600" b="1" dirty="0" smtClean="0"/>
          </a:p>
          <a:p>
            <a:pPr algn="ctr"/>
            <a:endParaRPr kumimoji="1" lang="ja-JP" altLang="en-US" sz="2400" b="1" dirty="0"/>
          </a:p>
        </p:txBody>
      </p:sp>
      <p:sp>
        <p:nvSpPr>
          <p:cNvPr id="30" name="正方形/長方形 29"/>
          <p:cNvSpPr/>
          <p:nvPr/>
        </p:nvSpPr>
        <p:spPr>
          <a:xfrm>
            <a:off x="7221784" y="1023451"/>
            <a:ext cx="1443790" cy="463442"/>
          </a:xfrm>
          <a:prstGeom prst="rect">
            <a:avLst/>
          </a:prstGeom>
          <a:solidFill>
            <a:srgbClr val="0094C8"/>
          </a:solidFill>
          <a:ln>
            <a:solidFill>
              <a:srgbClr val="00A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t>Email</a:t>
            </a:r>
            <a:endParaRPr kumimoji="1" lang="ja-JP" altLang="en-US" sz="2400" b="1" dirty="0"/>
          </a:p>
        </p:txBody>
      </p:sp>
      <p:sp>
        <p:nvSpPr>
          <p:cNvPr id="31" name="正方形/長方形 30"/>
          <p:cNvSpPr/>
          <p:nvPr/>
        </p:nvSpPr>
        <p:spPr>
          <a:xfrm>
            <a:off x="8702024" y="1033856"/>
            <a:ext cx="1443790" cy="463442"/>
          </a:xfrm>
          <a:prstGeom prst="rect">
            <a:avLst/>
          </a:prstGeom>
          <a:solidFill>
            <a:srgbClr val="0094C8"/>
          </a:solidFill>
          <a:ln>
            <a:solidFill>
              <a:srgbClr val="00A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smtClean="0"/>
              <a:t>Camera</a:t>
            </a:r>
            <a:endParaRPr kumimoji="1" lang="ja-JP" altLang="en-US" sz="2400" b="1" dirty="0"/>
          </a:p>
        </p:txBody>
      </p:sp>
      <p:sp>
        <p:nvSpPr>
          <p:cNvPr id="32" name="テキスト ボックス 31"/>
          <p:cNvSpPr txBox="1"/>
          <p:nvPr/>
        </p:nvSpPr>
        <p:spPr>
          <a:xfrm>
            <a:off x="11509607" y="1033856"/>
            <a:ext cx="1007707" cy="400110"/>
          </a:xfrm>
          <a:prstGeom prst="rect">
            <a:avLst/>
          </a:prstGeom>
          <a:noFill/>
        </p:spPr>
        <p:txBody>
          <a:bodyPr wrap="square" rtlCol="0">
            <a:spAutoFit/>
          </a:bodyPr>
          <a:lstStyle/>
          <a:p>
            <a:r>
              <a:rPr lang="ja-JP" altLang="en-US" sz="2000" b="1" dirty="0" smtClean="0">
                <a:solidFill>
                  <a:schemeClr val="bg1"/>
                </a:solidFill>
              </a:rPr>
              <a:t>・・</a:t>
            </a:r>
            <a:endParaRPr kumimoji="1" lang="ja-JP" altLang="en-US" sz="2000" b="1" dirty="0">
              <a:solidFill>
                <a:schemeClr val="bg1"/>
              </a:solidFill>
            </a:endParaRPr>
          </a:p>
        </p:txBody>
      </p:sp>
      <p:sp>
        <p:nvSpPr>
          <p:cNvPr id="33" name="正方形/長方形 32"/>
          <p:cNvSpPr/>
          <p:nvPr/>
        </p:nvSpPr>
        <p:spPr>
          <a:xfrm>
            <a:off x="10199051" y="1025673"/>
            <a:ext cx="1449699" cy="463442"/>
          </a:xfrm>
          <a:prstGeom prst="rect">
            <a:avLst/>
          </a:prstGeom>
          <a:solidFill>
            <a:srgbClr val="0094C8"/>
          </a:solidFill>
          <a:ln>
            <a:solidFill>
              <a:srgbClr val="00A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smtClean="0"/>
              <a:t>Calendar</a:t>
            </a:r>
            <a:endParaRPr kumimoji="1" lang="ja-JP" altLang="en-US" sz="2400" b="1" dirty="0"/>
          </a:p>
        </p:txBody>
      </p:sp>
      <p:sp>
        <p:nvSpPr>
          <p:cNvPr id="34" name="テキスト ボックス 33"/>
          <p:cNvSpPr txBox="1"/>
          <p:nvPr/>
        </p:nvSpPr>
        <p:spPr>
          <a:xfrm>
            <a:off x="-64168" y="5639328"/>
            <a:ext cx="7764379" cy="1015663"/>
          </a:xfrm>
          <a:prstGeom prst="rect">
            <a:avLst/>
          </a:prstGeom>
          <a:noFill/>
        </p:spPr>
        <p:txBody>
          <a:bodyPr wrap="square" rtlCol="0">
            <a:spAutoFit/>
          </a:bodyPr>
          <a:lstStyle/>
          <a:p>
            <a:r>
              <a:rPr lang="ja-JP" altLang="en-US" sz="2000" b="1" dirty="0" smtClean="0"/>
              <a:t>右図</a:t>
            </a:r>
            <a:r>
              <a:rPr lang="en-US" altLang="ja-JP" sz="2000" b="1" dirty="0" smtClean="0"/>
              <a:t> Android OS Platform Architecture</a:t>
            </a:r>
          </a:p>
          <a:p>
            <a:r>
              <a:rPr kumimoji="1" lang="ja-JP" altLang="en-US" sz="1900" dirty="0" smtClean="0"/>
              <a:t>参考</a:t>
            </a:r>
            <a:r>
              <a:rPr kumimoji="1" lang="en-US" altLang="ja-JP" sz="1900" dirty="0" smtClean="0"/>
              <a:t>:</a:t>
            </a:r>
          </a:p>
          <a:p>
            <a:r>
              <a:rPr kumimoji="1" lang="en-US" altLang="ja-JP" sz="1900" dirty="0" smtClean="0"/>
              <a:t>Android developers-&gt;[</a:t>
            </a:r>
            <a:r>
              <a:rPr kumimoji="1" lang="ja-JP" altLang="en-US" sz="1900" dirty="0" smtClean="0"/>
              <a:t>開発</a:t>
            </a:r>
            <a:r>
              <a:rPr kumimoji="1" lang="en-US" altLang="ja-JP" sz="1900" dirty="0" smtClean="0"/>
              <a:t>]-&gt;[API</a:t>
            </a:r>
            <a:r>
              <a:rPr kumimoji="1" lang="ja-JP" altLang="en-US" sz="1900" dirty="0" smtClean="0"/>
              <a:t>ガイド</a:t>
            </a:r>
            <a:r>
              <a:rPr kumimoji="1" lang="en-US" altLang="ja-JP" sz="1900" dirty="0" smtClean="0"/>
              <a:t>]-&gt;</a:t>
            </a:r>
            <a:r>
              <a:rPr lang="en-US" altLang="ja-JP" sz="1900" dirty="0"/>
              <a:t>[</a:t>
            </a:r>
            <a:r>
              <a:rPr lang="en-US" altLang="ja-JP" sz="1900" dirty="0" smtClean="0"/>
              <a:t>Platform Architecture]</a:t>
            </a:r>
            <a:endParaRPr kumimoji="1" lang="ja-JP" altLang="en-US" sz="1900" dirty="0"/>
          </a:p>
        </p:txBody>
      </p:sp>
      <p:cxnSp>
        <p:nvCxnSpPr>
          <p:cNvPr id="36" name="直線コネクタ 35"/>
          <p:cNvCxnSpPr/>
          <p:nvPr/>
        </p:nvCxnSpPr>
        <p:spPr>
          <a:xfrm flipH="1">
            <a:off x="1844842" y="3320718"/>
            <a:ext cx="5328819" cy="47527"/>
          </a:xfrm>
          <a:prstGeom prst="line">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8606119" y="3078996"/>
            <a:ext cx="1451484" cy="578498"/>
          </a:xfrm>
          <a:prstGeom prst="rect">
            <a:avLst/>
          </a:prstGeom>
          <a:solidFill>
            <a:srgbClr val="7A34AE"/>
          </a:solidFill>
          <a:ln>
            <a:solidFill>
              <a:srgbClr val="A365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err="1" smtClean="0"/>
              <a:t>Libc</a:t>
            </a:r>
            <a:endParaRPr kumimoji="1" lang="ja-JP" altLang="en-US" sz="2400" b="1" dirty="0"/>
          </a:p>
        </p:txBody>
      </p:sp>
      <p:cxnSp>
        <p:nvCxnSpPr>
          <p:cNvPr id="40" name="直線コネクタ 39"/>
          <p:cNvCxnSpPr>
            <a:stCxn id="20" idx="1"/>
          </p:cNvCxnSpPr>
          <p:nvPr/>
        </p:nvCxnSpPr>
        <p:spPr>
          <a:xfrm flipH="1" flipV="1">
            <a:off x="5036981" y="2310352"/>
            <a:ext cx="2168762" cy="438488"/>
          </a:xfrm>
          <a:prstGeom prst="line">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コンテンツ プレースホルダー 2"/>
          <p:cNvSpPr txBox="1">
            <a:spLocks/>
          </p:cNvSpPr>
          <p:nvPr/>
        </p:nvSpPr>
        <p:spPr>
          <a:xfrm>
            <a:off x="112241" y="2039402"/>
            <a:ext cx="6646448" cy="3284628"/>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kumimoji="1"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kumimoji="1"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kumimoji="1"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kumimoji="1"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kumimoji="1"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9pPr>
          </a:lstStyle>
          <a:p>
            <a:pPr marL="457200" indent="-457200">
              <a:buFont typeface="+mj-ea"/>
              <a:buAutoNum type="circleNumDbPlain"/>
            </a:pPr>
            <a:r>
              <a:rPr lang="en-US" altLang="ja-JP" b="1" dirty="0">
                <a:solidFill>
                  <a:srgbClr val="00B050"/>
                </a:solidFill>
              </a:rPr>
              <a:t>MPI(Message Passing Interface</a:t>
            </a:r>
            <a:r>
              <a:rPr lang="en-US" altLang="ja-JP" b="1" dirty="0" smtClean="0">
                <a:solidFill>
                  <a:srgbClr val="00B050"/>
                </a:solidFill>
              </a:rPr>
              <a:t>)</a:t>
            </a:r>
          </a:p>
          <a:p>
            <a:pPr lvl="1"/>
            <a:r>
              <a:rPr lang="ja-JP" altLang="en-US" dirty="0" smtClean="0"/>
              <a:t>並列分散処理を実現</a:t>
            </a:r>
            <a:endParaRPr lang="en-US" altLang="ja-JP" dirty="0" smtClean="0"/>
          </a:p>
          <a:p>
            <a:pPr marL="274320" lvl="1" indent="0">
              <a:buNone/>
            </a:pPr>
            <a:endParaRPr lang="en-US" altLang="ja-JP" dirty="0" smtClean="0"/>
          </a:p>
          <a:p>
            <a:pPr marL="457200" indent="-457200">
              <a:buFont typeface="+mj-ea"/>
              <a:buAutoNum type="circleNumDbPlain"/>
            </a:pPr>
            <a:r>
              <a:rPr lang="en-US" altLang="ja-JP" b="1" dirty="0" smtClean="0">
                <a:solidFill>
                  <a:srgbClr val="00B050"/>
                </a:solidFill>
              </a:rPr>
              <a:t>DMTCP</a:t>
            </a:r>
          </a:p>
          <a:p>
            <a:pPr lvl="1"/>
            <a:r>
              <a:rPr lang="ja-JP" altLang="en-US" dirty="0" smtClean="0"/>
              <a:t>並列分散処理のチェックポイント</a:t>
            </a:r>
            <a:r>
              <a:rPr lang="en-US" altLang="ja-JP" dirty="0" smtClean="0"/>
              <a:t>/</a:t>
            </a:r>
            <a:r>
              <a:rPr lang="ja-JP" altLang="en-US" dirty="0" smtClean="0"/>
              <a:t>リスタートを実現</a:t>
            </a:r>
            <a:endParaRPr lang="en-US" altLang="ja-JP" dirty="0" smtClean="0"/>
          </a:p>
          <a:p>
            <a:pPr lvl="1"/>
            <a:r>
              <a:rPr lang="ja-JP" altLang="en-US" dirty="0" smtClean="0"/>
              <a:t>タスク分配も可能</a:t>
            </a:r>
            <a:endParaRPr lang="en-US" altLang="ja-JP" dirty="0" smtClean="0"/>
          </a:p>
          <a:p>
            <a:endParaRPr lang="en-US" altLang="ja-JP" dirty="0" smtClean="0"/>
          </a:p>
          <a:p>
            <a:pPr marL="0" indent="0">
              <a:buFont typeface="Arial" pitchFamily="34" charset="0"/>
              <a:buNone/>
            </a:pPr>
            <a:endParaRPr lang="en-US" altLang="ja-JP" dirty="0"/>
          </a:p>
        </p:txBody>
      </p:sp>
      <p:sp>
        <p:nvSpPr>
          <p:cNvPr id="50" name="テキスト ボックス 49"/>
          <p:cNvSpPr txBox="1"/>
          <p:nvPr/>
        </p:nvSpPr>
        <p:spPr>
          <a:xfrm>
            <a:off x="112241" y="1461093"/>
            <a:ext cx="6995068" cy="446276"/>
          </a:xfrm>
          <a:prstGeom prst="rect">
            <a:avLst/>
          </a:prstGeom>
          <a:noFill/>
        </p:spPr>
        <p:txBody>
          <a:bodyPr wrap="square" rtlCol="0">
            <a:spAutoFit/>
          </a:bodyPr>
          <a:lstStyle/>
          <a:p>
            <a:r>
              <a:rPr lang="en-US" altLang="ja-JP" sz="2300" b="1" dirty="0" smtClean="0"/>
              <a:t>C/C++</a:t>
            </a:r>
            <a:r>
              <a:rPr lang="ja-JP" altLang="en-US" sz="2300" b="1" dirty="0" smtClean="0"/>
              <a:t>で記述された以下のソフトウェアを追加実装</a:t>
            </a:r>
            <a:endParaRPr kumimoji="1" lang="ja-JP" altLang="en-US" sz="2300" b="1" dirty="0"/>
          </a:p>
        </p:txBody>
      </p:sp>
    </p:spTree>
    <p:extLst>
      <p:ext uri="{BB962C8B-B14F-4D97-AF65-F5344CB8AC3E}">
        <p14:creationId xmlns:p14="http://schemas.microsoft.com/office/powerpoint/2010/main" val="12107360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2474976" y="2857500"/>
            <a:ext cx="7242048" cy="1143000"/>
          </a:xfrm>
        </p:spPr>
        <p:txBody>
          <a:bodyPr anchor="ctr" anchorCtr="1">
            <a:noAutofit/>
          </a:bodyPr>
          <a:lstStyle/>
          <a:p>
            <a:pPr>
              <a:defRPr/>
            </a:pPr>
            <a:r>
              <a:rPr lang="ja-JP" altLang="en-US" sz="9600" b="1" dirty="0" smtClean="0">
                <a:solidFill>
                  <a:schemeClr val="tx1"/>
                </a:solidFill>
                <a:effectLst>
                  <a:outerShdw blurRad="50800" dist="38100" dir="2700000" algn="tl" rotWithShape="0">
                    <a:prstClr val="black">
                      <a:alpha val="40000"/>
                    </a:prstClr>
                  </a:outerShdw>
                </a:effectLst>
                <a:latin typeface="HGP教科書体" panose="02020600000000000000" pitchFamily="18" charset="-128"/>
                <a:ea typeface="HGP教科書体" panose="02020600000000000000" pitchFamily="18" charset="-128"/>
              </a:rPr>
              <a:t>お</a:t>
            </a:r>
            <a:r>
              <a:rPr lang="en-US" altLang="ja-JP" sz="9600" b="1" dirty="0" smtClean="0">
                <a:solidFill>
                  <a:schemeClr val="tx1"/>
                </a:solidFill>
                <a:effectLst>
                  <a:outerShdw blurRad="50800" dist="38100" dir="2700000" algn="tl" rotWithShape="0">
                    <a:prstClr val="black">
                      <a:alpha val="40000"/>
                    </a:prstClr>
                  </a:outerShdw>
                </a:effectLst>
                <a:latin typeface="HGP教科書体" panose="02020600000000000000" pitchFamily="18" charset="-128"/>
                <a:ea typeface="HGP教科書体" panose="02020600000000000000" pitchFamily="18" charset="-128"/>
              </a:rPr>
              <a:t> </a:t>
            </a:r>
            <a:r>
              <a:rPr lang="ja-JP" altLang="en-US" sz="9600" b="1" dirty="0" smtClean="0">
                <a:solidFill>
                  <a:schemeClr val="tx1"/>
                </a:solidFill>
                <a:effectLst>
                  <a:outerShdw blurRad="50800" dist="38100" dir="2700000" algn="tl" rotWithShape="0">
                    <a:prstClr val="black">
                      <a:alpha val="40000"/>
                    </a:prstClr>
                  </a:outerShdw>
                </a:effectLst>
                <a:latin typeface="HGP教科書体" panose="02020600000000000000" pitchFamily="18" charset="-128"/>
                <a:ea typeface="HGP教科書体" panose="02020600000000000000" pitchFamily="18" charset="-128"/>
              </a:rPr>
              <a:t>わ り</a:t>
            </a:r>
            <a:endParaRPr lang="ja-JP" altLang="en-US" sz="9600" b="1" dirty="0">
              <a:solidFill>
                <a:schemeClr val="tx1"/>
              </a:solidFill>
              <a:effectLst>
                <a:outerShdw blurRad="50800" dist="38100" dir="2700000" algn="tl" rotWithShape="0">
                  <a:prstClr val="black">
                    <a:alpha val="40000"/>
                  </a:prstClr>
                </a:outerShdw>
              </a:effectLst>
              <a:latin typeface="HGP教科書体" panose="02020600000000000000" pitchFamily="18" charset="-128"/>
              <a:ea typeface="HGP教科書体" panose="02020600000000000000" pitchFamily="18" charset="-128"/>
            </a:endParaRPr>
          </a:p>
        </p:txBody>
      </p:sp>
      <p:sp>
        <p:nvSpPr>
          <p:cNvPr id="2" name="日付プレースホルダー 1"/>
          <p:cNvSpPr>
            <a:spLocks noGrp="1"/>
          </p:cNvSpPr>
          <p:nvPr>
            <p:ph type="dt" sz="half" idx="10"/>
          </p:nvPr>
        </p:nvSpPr>
        <p:spPr/>
        <p:txBody>
          <a:bodyPr/>
          <a:lstStyle/>
          <a:p>
            <a:pPr>
              <a:defRPr/>
            </a:pPr>
            <a:fld id="{AFEB6A1D-8BCA-441A-AD02-752211895D76}" type="datetime1">
              <a:rPr lang="ja-JP" altLang="en-US" smtClean="0"/>
              <a:t>2016/10/13</a:t>
            </a:fld>
            <a:endParaRPr lang="en-GB"/>
          </a:p>
        </p:txBody>
      </p:sp>
      <p:sp>
        <p:nvSpPr>
          <p:cNvPr id="3" name="フッター プレースホルダー 2"/>
          <p:cNvSpPr>
            <a:spLocks noGrp="1"/>
          </p:cNvSpPr>
          <p:nvPr>
            <p:ph type="ftr" sz="quarter" idx="11"/>
          </p:nvPr>
        </p:nvSpPr>
        <p:spPr/>
        <p:txBody>
          <a:bodyPr/>
          <a:lstStyle/>
          <a:p>
            <a:pPr>
              <a:defRPr/>
            </a:pPr>
            <a:r>
              <a:rPr lang="ja-JP" altLang="en-US" smtClean="0"/>
              <a:t>横田・大津・大川研　研究室紹介</a:t>
            </a:r>
            <a:endParaRPr lang="en-GB"/>
          </a:p>
        </p:txBody>
      </p:sp>
      <p:sp>
        <p:nvSpPr>
          <p:cNvPr id="4" name="スライド番号プレースホルダー 3"/>
          <p:cNvSpPr>
            <a:spLocks noGrp="1"/>
          </p:cNvSpPr>
          <p:nvPr>
            <p:ph type="sldNum" sz="quarter" idx="12"/>
          </p:nvPr>
        </p:nvSpPr>
        <p:spPr/>
        <p:txBody>
          <a:bodyPr/>
          <a:lstStyle/>
          <a:p>
            <a:pPr>
              <a:defRPr/>
            </a:pPr>
            <a:fld id="{7CE26430-AD6B-44DF-9236-56D3E35DB11E}" type="slidenum">
              <a:rPr lang="en-GB" smtClean="0"/>
              <a:pPr>
                <a:defRPr/>
              </a:pPr>
              <a:t>23</a:t>
            </a:fld>
            <a:endParaRPr lang="en-GB"/>
          </a:p>
        </p:txBody>
      </p:sp>
    </p:spTree>
    <p:extLst>
      <p:ext uri="{BB962C8B-B14F-4D97-AF65-F5344CB8AC3E}">
        <p14:creationId xmlns:p14="http://schemas.microsoft.com/office/powerpoint/2010/main" val="7254112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組込み</a:t>
            </a:r>
            <a:r>
              <a:rPr kumimoji="1" lang="en-US" altLang="ja-JP" dirty="0" smtClean="0"/>
              <a:t>FPGA</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fld id="{581540E4-5CE1-42E0-BB22-370748C95580}"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24</a:t>
            </a:fld>
            <a:endParaRPr kumimoji="1" lang="ja-JP" altLang="en-US"/>
          </a:p>
        </p:txBody>
      </p:sp>
    </p:spTree>
    <p:extLst>
      <p:ext uri="{BB962C8B-B14F-4D97-AF65-F5344CB8AC3E}">
        <p14:creationId xmlns:p14="http://schemas.microsoft.com/office/powerpoint/2010/main" val="31511676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a:xfrm>
            <a:off x="5142015" y="2935945"/>
            <a:ext cx="5017986" cy="3541055"/>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dirty="0" smtClean="0">
              <a:solidFill>
                <a:schemeClr val="tx1"/>
              </a:solidFill>
            </a:endParaRPr>
          </a:p>
          <a:p>
            <a:pPr algn="ctr"/>
            <a:endParaRPr lang="en-US" altLang="ja-JP" sz="2800" dirty="0">
              <a:solidFill>
                <a:schemeClr val="tx1"/>
              </a:solidFill>
            </a:endParaRPr>
          </a:p>
          <a:p>
            <a:pPr algn="ctr"/>
            <a:endParaRPr lang="en-US" altLang="ja-JP" sz="2800" dirty="0" smtClean="0">
              <a:solidFill>
                <a:schemeClr val="tx1"/>
              </a:solidFill>
            </a:endParaRPr>
          </a:p>
          <a:p>
            <a:pPr algn="ctr"/>
            <a:endParaRPr lang="en-US" altLang="ja-JP" sz="2800" dirty="0">
              <a:solidFill>
                <a:schemeClr val="tx1"/>
              </a:solidFill>
            </a:endParaRPr>
          </a:p>
          <a:p>
            <a:pPr algn="ctr"/>
            <a:endParaRPr lang="en-US" altLang="ja-JP" sz="2800" dirty="0" smtClean="0">
              <a:solidFill>
                <a:schemeClr val="tx1"/>
              </a:solidFill>
            </a:endParaRPr>
          </a:p>
          <a:p>
            <a:pPr algn="ctr"/>
            <a:endParaRPr lang="en-US" altLang="ja-JP" sz="2800" dirty="0">
              <a:solidFill>
                <a:schemeClr val="tx1"/>
              </a:solidFill>
            </a:endParaRPr>
          </a:p>
          <a:p>
            <a:pPr algn="ctr"/>
            <a:endParaRPr lang="en-US" altLang="ja-JP" sz="2800" dirty="0" smtClean="0">
              <a:solidFill>
                <a:schemeClr val="tx1"/>
              </a:solidFill>
            </a:endParaRPr>
          </a:p>
          <a:p>
            <a:pPr algn="ctr"/>
            <a:endParaRPr lang="en-US" altLang="ja-JP" sz="2800" dirty="0">
              <a:solidFill>
                <a:schemeClr val="tx1"/>
              </a:solidFill>
            </a:endParaRPr>
          </a:p>
          <a:p>
            <a:pPr algn="ctr"/>
            <a:endParaRPr lang="en-US" altLang="ja-JP" sz="2800" dirty="0" smtClean="0">
              <a:solidFill>
                <a:schemeClr val="tx1"/>
              </a:solidFill>
            </a:endParaRPr>
          </a:p>
          <a:p>
            <a:pPr algn="ctr"/>
            <a:endParaRPr lang="en-US" altLang="ja-JP" sz="2800" dirty="0">
              <a:solidFill>
                <a:schemeClr val="tx1"/>
              </a:solidFill>
            </a:endParaRPr>
          </a:p>
          <a:p>
            <a:pPr algn="ctr"/>
            <a:endParaRPr lang="en-US" altLang="ja-JP" sz="2800" dirty="0" smtClean="0">
              <a:solidFill>
                <a:schemeClr val="tx1"/>
              </a:solidFill>
            </a:endParaRPr>
          </a:p>
          <a:p>
            <a:pPr algn="ctr"/>
            <a:endParaRPr lang="en-US" altLang="ja-JP" sz="2800" dirty="0">
              <a:solidFill>
                <a:schemeClr val="tx1"/>
              </a:solidFill>
            </a:endParaRPr>
          </a:p>
          <a:p>
            <a:pPr algn="ctr"/>
            <a:endParaRPr lang="en-US" altLang="ja-JP" sz="2800" dirty="0" smtClean="0">
              <a:solidFill>
                <a:schemeClr val="tx1"/>
              </a:solidFill>
            </a:endParaRPr>
          </a:p>
          <a:p>
            <a:pPr algn="ctr"/>
            <a:endParaRPr lang="en-US" altLang="ja-JP" sz="2800" dirty="0">
              <a:solidFill>
                <a:schemeClr val="tx1"/>
              </a:solidFill>
            </a:endParaRPr>
          </a:p>
          <a:p>
            <a:pPr algn="ctr"/>
            <a:endParaRPr lang="en-US" altLang="ja-JP" sz="2800" dirty="0" smtClean="0">
              <a:solidFill>
                <a:schemeClr val="tx1"/>
              </a:solidFill>
            </a:endParaRPr>
          </a:p>
          <a:p>
            <a:pPr algn="ctr"/>
            <a:r>
              <a:rPr lang="ja-JP" altLang="en-US" sz="2800" dirty="0" smtClean="0">
                <a:solidFill>
                  <a:schemeClr val="tx1"/>
                </a:solidFill>
              </a:rPr>
              <a:t>ロボット</a:t>
            </a:r>
            <a:endParaRPr lang="en-US" altLang="ja-JP" sz="2800" dirty="0" smtClean="0">
              <a:solidFill>
                <a:schemeClr val="tx1"/>
              </a:solidFill>
            </a:endParaRPr>
          </a:p>
          <a:p>
            <a:pPr algn="ctr"/>
            <a:endParaRPr kumimoji="1" lang="en-US" altLang="ja-JP" dirty="0">
              <a:solidFill>
                <a:schemeClr val="tx1"/>
              </a:solidFill>
            </a:endParaRPr>
          </a:p>
          <a:p>
            <a:pPr algn="ctr"/>
            <a:endParaRPr lang="en-US" altLang="ja-JP" dirty="0" smtClean="0">
              <a:solidFill>
                <a:schemeClr val="tx1"/>
              </a:solidFill>
            </a:endParaRPr>
          </a:p>
          <a:p>
            <a:pPr algn="ctr"/>
            <a:endParaRPr kumimoji="1" lang="en-US" altLang="ja-JP" dirty="0">
              <a:solidFill>
                <a:schemeClr val="tx1"/>
              </a:solidFill>
            </a:endParaRPr>
          </a:p>
          <a:p>
            <a:pPr algn="ctr"/>
            <a:endParaRPr lang="en-US" altLang="ja-JP" dirty="0" smtClean="0">
              <a:solidFill>
                <a:schemeClr val="tx1"/>
              </a:solidFill>
            </a:endParaRPr>
          </a:p>
          <a:p>
            <a:pPr algn="ctr"/>
            <a:endParaRPr kumimoji="1" lang="en-US" altLang="ja-JP" dirty="0">
              <a:solidFill>
                <a:schemeClr val="tx1"/>
              </a:solidFill>
            </a:endParaRPr>
          </a:p>
          <a:p>
            <a:pPr algn="ctr"/>
            <a:endParaRPr lang="en-US" altLang="ja-JP" dirty="0" smtClean="0">
              <a:solidFill>
                <a:schemeClr val="tx1"/>
              </a:solidFill>
            </a:endParaRPr>
          </a:p>
          <a:p>
            <a:pPr algn="ctr"/>
            <a:endParaRPr kumimoji="1" lang="en-US" altLang="ja-JP" dirty="0">
              <a:solidFill>
                <a:schemeClr val="tx1"/>
              </a:solidFill>
            </a:endParaRPr>
          </a:p>
          <a:p>
            <a:pPr algn="ctr"/>
            <a:endParaRPr lang="en-US" altLang="ja-JP" dirty="0" smtClean="0">
              <a:solidFill>
                <a:schemeClr val="tx1"/>
              </a:solidFill>
            </a:endParaRPr>
          </a:p>
          <a:p>
            <a:pPr algn="ctr"/>
            <a:endParaRPr kumimoji="1" lang="en-US" altLang="ja-JP" dirty="0">
              <a:solidFill>
                <a:schemeClr val="tx1"/>
              </a:solidFill>
            </a:endParaRPr>
          </a:p>
          <a:p>
            <a:pPr algn="ctr"/>
            <a:endParaRPr lang="en-US" altLang="ja-JP" dirty="0" smtClean="0">
              <a:solidFill>
                <a:schemeClr val="tx1"/>
              </a:solidFill>
            </a:endParaRPr>
          </a:p>
          <a:p>
            <a:pPr algn="ctr"/>
            <a:endParaRPr kumimoji="1" lang="en-US" altLang="ja-JP" dirty="0">
              <a:solidFill>
                <a:schemeClr val="tx1"/>
              </a:solidFill>
            </a:endParaRPr>
          </a:p>
          <a:p>
            <a:pPr algn="ctr"/>
            <a:endParaRPr lang="en-US" altLang="ja-JP" dirty="0" smtClean="0">
              <a:solidFill>
                <a:schemeClr val="tx1"/>
              </a:solidFill>
            </a:endParaRPr>
          </a:p>
        </p:txBody>
      </p:sp>
      <p:pic>
        <p:nvPicPr>
          <p:cNvPr id="12" name="図 11"/>
          <p:cNvPicPr>
            <a:picLocks noChangeAspect="1"/>
          </p:cNvPicPr>
          <p:nvPr/>
        </p:nvPicPr>
        <p:blipFill>
          <a:blip r:embed="rId3"/>
          <a:stretch>
            <a:fillRect/>
          </a:stretch>
        </p:blipFill>
        <p:spPr>
          <a:xfrm rot="21165010">
            <a:off x="5396327" y="4441247"/>
            <a:ext cx="2043250" cy="1306340"/>
          </a:xfrm>
          <a:prstGeom prst="rect">
            <a:avLst/>
          </a:prstGeom>
          <a:ln>
            <a:noFill/>
          </a:ln>
          <a:effectLst>
            <a:softEdge rad="112500"/>
          </a:effectLst>
        </p:spPr>
      </p:pic>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3" name="コンテンツ プレースホルダー 2"/>
          <p:cNvSpPr>
            <a:spLocks noGrp="1"/>
          </p:cNvSpPr>
          <p:nvPr>
            <p:ph idx="1"/>
          </p:nvPr>
        </p:nvSpPr>
        <p:spPr/>
        <p:txBody>
          <a:bodyPr/>
          <a:lstStyle/>
          <a:p>
            <a:r>
              <a:rPr lang="en-US" altLang="ja-JP" sz="3200" dirty="0"/>
              <a:t>FPGA</a:t>
            </a:r>
            <a:r>
              <a:rPr lang="ja-JP" altLang="en-US" sz="3200" dirty="0"/>
              <a:t>の高性能化・大容量化</a:t>
            </a:r>
            <a:endParaRPr lang="en-US" altLang="ja-JP" sz="3200" dirty="0"/>
          </a:p>
          <a:p>
            <a:r>
              <a:rPr lang="en-US" altLang="ja-JP" sz="3200" dirty="0"/>
              <a:t>FPGA</a:t>
            </a:r>
            <a:r>
              <a:rPr lang="ja-JP" altLang="en-US" sz="3200" dirty="0"/>
              <a:t>のロボットへの応用</a:t>
            </a:r>
            <a:endParaRPr lang="en-US" altLang="ja-JP" sz="3200" dirty="0"/>
          </a:p>
          <a:p>
            <a:endParaRPr kumimoji="1" lang="ja-JP" altLang="en-US" dirty="0"/>
          </a:p>
        </p:txBody>
      </p:sp>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25</a:t>
            </a:fld>
            <a:endParaRPr kumimoji="1" lang="ja-JP" altLang="en-US"/>
          </a:p>
        </p:txBody>
      </p:sp>
      <p:pic>
        <p:nvPicPr>
          <p:cNvPr id="7" name="図 6"/>
          <p:cNvPicPr>
            <a:picLocks noChangeAspect="1"/>
          </p:cNvPicPr>
          <p:nvPr/>
        </p:nvPicPr>
        <p:blipFill>
          <a:blip r:embed="rId4"/>
          <a:stretch>
            <a:fillRect/>
          </a:stretch>
        </p:blipFill>
        <p:spPr>
          <a:xfrm>
            <a:off x="1599869" y="4377167"/>
            <a:ext cx="2551876" cy="2041501"/>
          </a:xfrm>
          <a:prstGeom prst="rect">
            <a:avLst/>
          </a:prstGeom>
          <a:ln>
            <a:noFill/>
          </a:ln>
          <a:effectLst>
            <a:softEdge rad="112500"/>
          </a:effectLst>
        </p:spPr>
      </p:pic>
      <p:pic>
        <p:nvPicPr>
          <p:cNvPr id="8" name="図 7"/>
          <p:cNvPicPr>
            <a:picLocks noChangeAspect="1"/>
          </p:cNvPicPr>
          <p:nvPr/>
        </p:nvPicPr>
        <p:blipFill>
          <a:blip r:embed="rId5"/>
          <a:stretch>
            <a:fillRect/>
          </a:stretch>
        </p:blipFill>
        <p:spPr>
          <a:xfrm rot="253868">
            <a:off x="8403741" y="3248709"/>
            <a:ext cx="1661142" cy="1245857"/>
          </a:xfrm>
          <a:prstGeom prst="rect">
            <a:avLst/>
          </a:prstGeom>
          <a:ln>
            <a:noFill/>
          </a:ln>
          <a:effectLst>
            <a:softEdge rad="112500"/>
          </a:effectLst>
        </p:spPr>
      </p:pic>
      <p:sp>
        <p:nvSpPr>
          <p:cNvPr id="13" name="下カーブ矢印 12"/>
          <p:cNvSpPr/>
          <p:nvPr/>
        </p:nvSpPr>
        <p:spPr>
          <a:xfrm>
            <a:off x="2875807" y="3012146"/>
            <a:ext cx="3852169" cy="1312169"/>
          </a:xfrm>
          <a:prstGeom prst="curvedDownArrow">
            <a:avLst>
              <a:gd name="adj1" fmla="val 25000"/>
              <a:gd name="adj2" fmla="val 7487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4" name="図 13"/>
          <p:cNvPicPr>
            <a:picLocks noChangeAspect="1"/>
          </p:cNvPicPr>
          <p:nvPr/>
        </p:nvPicPr>
        <p:blipFill>
          <a:blip r:embed="rId6">
            <a:extLst>
              <a:ext uri="{BEBA8EAE-BF5A-486C-A8C5-ECC9F3942E4B}">
                <a14:imgProps xmlns:a14="http://schemas.microsoft.com/office/drawing/2010/main">
                  <a14:imgLayer r:embed="rId7">
                    <a14:imgEffect>
                      <a14:backgroundRemoval t="0" b="100000" l="1144" r="99020"/>
                    </a14:imgEffect>
                  </a14:imgLayer>
                </a14:imgProps>
              </a:ext>
            </a:extLst>
          </a:blip>
          <a:stretch>
            <a:fillRect/>
          </a:stretch>
        </p:blipFill>
        <p:spPr>
          <a:xfrm>
            <a:off x="7365041" y="3617853"/>
            <a:ext cx="1319118" cy="2177237"/>
          </a:xfrm>
          <a:prstGeom prst="rect">
            <a:avLst/>
          </a:prstGeom>
        </p:spPr>
      </p:pic>
    </p:spTree>
    <p:extLst>
      <p:ext uri="{BB962C8B-B14F-4D97-AF65-F5344CB8AC3E}">
        <p14:creationId xmlns:p14="http://schemas.microsoft.com/office/powerpoint/2010/main" val="16884490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FPGA(Field</a:t>
            </a:r>
            <a:r>
              <a:rPr lang="ja-JP" altLang="en-US" dirty="0"/>
              <a:t> </a:t>
            </a:r>
            <a:r>
              <a:rPr lang="en-US" altLang="ja-JP" dirty="0" smtClean="0"/>
              <a:t>Programmable Gate Array)</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kumimoji="1" lang="ja-JP" altLang="en-US" sz="2800" dirty="0" smtClean="0"/>
              <a:t>回路を自由に書き換えることができるハードウェア</a:t>
            </a:r>
            <a:endParaRPr kumimoji="1" lang="en-US" altLang="ja-JP" sz="2800" dirty="0" smtClean="0"/>
          </a:p>
          <a:p>
            <a:pPr marL="0" indent="0">
              <a:buNone/>
            </a:pPr>
            <a:r>
              <a:rPr lang="ja-JP" altLang="en-US" sz="2800" dirty="0" smtClean="0"/>
              <a:t>　</a:t>
            </a:r>
            <a:endParaRPr lang="en-US" altLang="ja-JP" sz="2800" dirty="0" smtClean="0"/>
          </a:p>
          <a:p>
            <a:pPr marL="0" indent="0">
              <a:buNone/>
            </a:pPr>
            <a:r>
              <a:rPr lang="ja-JP" altLang="en-US" sz="2800" dirty="0" smtClean="0"/>
              <a:t>　</a:t>
            </a:r>
            <a:r>
              <a:rPr lang="ja-JP" altLang="en-US" sz="2800" u="sng" dirty="0" smtClean="0"/>
              <a:t>特徴</a:t>
            </a:r>
            <a:endParaRPr lang="en-US" altLang="ja-JP" sz="2800" u="sng" dirty="0"/>
          </a:p>
          <a:p>
            <a:pPr lvl="3"/>
            <a:r>
              <a:rPr lang="ja-JP" altLang="en-US" sz="2800" dirty="0" smtClean="0"/>
              <a:t>クロック単位で高速</a:t>
            </a:r>
            <a:r>
              <a:rPr lang="ja-JP" altLang="en-US" sz="2800" dirty="0"/>
              <a:t>に</a:t>
            </a:r>
            <a:r>
              <a:rPr lang="ja-JP" altLang="en-US" sz="2800" dirty="0" smtClean="0"/>
              <a:t>処理可能</a:t>
            </a:r>
            <a:endParaRPr lang="en-US" altLang="ja-JP" sz="2800" dirty="0" smtClean="0"/>
          </a:p>
          <a:p>
            <a:pPr lvl="3"/>
            <a:r>
              <a:rPr lang="ja-JP" altLang="en-US" sz="2800" dirty="0" smtClean="0"/>
              <a:t>並列で処理を行うことができる</a:t>
            </a:r>
            <a:endParaRPr lang="en-US" altLang="ja-JP" sz="2800" dirty="0" smtClean="0"/>
          </a:p>
          <a:p>
            <a:pPr lvl="3"/>
            <a:r>
              <a:rPr lang="ja-JP" altLang="en-US" sz="2800" dirty="0" smtClean="0"/>
              <a:t>低消費電力での動作</a:t>
            </a:r>
            <a:endParaRPr lang="en-US" altLang="ja-JP" sz="2800" dirty="0" smtClean="0"/>
          </a:p>
        </p:txBody>
      </p:sp>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26</a:t>
            </a:fld>
            <a:endParaRPr kumimoji="1" lang="ja-JP" altLang="en-US"/>
          </a:p>
        </p:txBody>
      </p:sp>
      <p:pic>
        <p:nvPicPr>
          <p:cNvPr id="7" name="図 6"/>
          <p:cNvPicPr>
            <a:picLocks noChangeAspect="1"/>
          </p:cNvPicPr>
          <p:nvPr/>
        </p:nvPicPr>
        <p:blipFill>
          <a:blip r:embed="rId3"/>
          <a:stretch>
            <a:fillRect/>
          </a:stretch>
        </p:blipFill>
        <p:spPr>
          <a:xfrm>
            <a:off x="7876310" y="3344553"/>
            <a:ext cx="3706090" cy="2717800"/>
          </a:xfrm>
          <a:prstGeom prst="rect">
            <a:avLst/>
          </a:prstGeom>
        </p:spPr>
      </p:pic>
    </p:spTree>
    <p:extLst>
      <p:ext uri="{BB962C8B-B14F-4D97-AF65-F5344CB8AC3E}">
        <p14:creationId xmlns:p14="http://schemas.microsoft.com/office/powerpoint/2010/main" val="13514334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FPGA</a:t>
            </a:r>
            <a:r>
              <a:rPr lang="ja-JP" altLang="en-US" dirty="0" smtClean="0"/>
              <a:t>の</a:t>
            </a:r>
            <a:r>
              <a:rPr kumimoji="1" lang="ja-JP" altLang="en-US" dirty="0" smtClean="0"/>
              <a:t>コンポーネント技術</a:t>
            </a:r>
            <a:endParaRPr kumimoji="1" lang="ja-JP" altLang="en-US" dirty="0"/>
          </a:p>
        </p:txBody>
      </p:sp>
      <p:sp>
        <p:nvSpPr>
          <p:cNvPr id="3" name="コンテンツ プレースホルダー 2"/>
          <p:cNvSpPr>
            <a:spLocks noGrp="1"/>
          </p:cNvSpPr>
          <p:nvPr>
            <p:ph idx="1"/>
          </p:nvPr>
        </p:nvSpPr>
        <p:spPr>
          <a:xfrm>
            <a:off x="562099" y="1516872"/>
            <a:ext cx="10972800" cy="525483"/>
          </a:xfrm>
        </p:spPr>
        <p:txBody>
          <a:bodyPr>
            <a:normAutofit/>
          </a:bodyPr>
          <a:lstStyle/>
          <a:p>
            <a:r>
              <a:rPr kumimoji="1" lang="en-US" altLang="ja-JP" sz="2800" dirty="0" smtClean="0"/>
              <a:t>FPGA</a:t>
            </a:r>
            <a:r>
              <a:rPr kumimoji="1" lang="ja-JP" altLang="en-US" sz="2800" dirty="0" smtClean="0"/>
              <a:t>をロボットのソフトウェア部品として容易に導入できる技術</a:t>
            </a:r>
            <a:endParaRPr kumimoji="1" lang="en-US" altLang="ja-JP" sz="2800" dirty="0" smtClean="0"/>
          </a:p>
          <a:p>
            <a:endParaRPr lang="en-US" altLang="ja-JP" sz="2800" dirty="0"/>
          </a:p>
          <a:p>
            <a:endParaRPr kumimoji="1" lang="ja-JP" altLang="en-US" sz="2800" dirty="0"/>
          </a:p>
        </p:txBody>
      </p:sp>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27</a:t>
            </a:fld>
            <a:endParaRPr kumimoji="1" lang="ja-JP" altLang="en-US"/>
          </a:p>
        </p:txBody>
      </p:sp>
      <p:sp>
        <p:nvSpPr>
          <p:cNvPr id="45" name="正方形/長方形 44"/>
          <p:cNvSpPr/>
          <p:nvPr/>
        </p:nvSpPr>
        <p:spPr>
          <a:xfrm>
            <a:off x="6048499" y="2001819"/>
            <a:ext cx="5688632" cy="4615503"/>
          </a:xfrm>
          <a:prstGeom prst="rect">
            <a:avLst/>
          </a:prstGeom>
          <a:solidFill>
            <a:schemeClr val="accent5">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6" name="正方形/長方形 45"/>
          <p:cNvSpPr/>
          <p:nvPr/>
        </p:nvSpPr>
        <p:spPr>
          <a:xfrm>
            <a:off x="359867" y="2001819"/>
            <a:ext cx="5688632" cy="461550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7" name="角丸四角形 46"/>
          <p:cNvSpPr/>
          <p:nvPr/>
        </p:nvSpPr>
        <p:spPr>
          <a:xfrm>
            <a:off x="7120199" y="2001819"/>
            <a:ext cx="3464803" cy="152822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693467" y="2258221"/>
            <a:ext cx="4922984" cy="153229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smtClean="0"/>
              <a:t>「</a:t>
            </a:r>
            <a:r>
              <a:rPr lang="en-US" altLang="ja-JP" sz="2000" b="1" dirty="0" smtClean="0"/>
              <a:t>FPGA</a:t>
            </a:r>
            <a:r>
              <a:rPr lang="ja-JP" altLang="en-US" sz="2000" b="1" dirty="0" smtClean="0"/>
              <a:t>開発者の考え」</a:t>
            </a:r>
            <a:endParaRPr lang="en-US" altLang="ja-JP" b="1" dirty="0" smtClean="0"/>
          </a:p>
          <a:p>
            <a:pPr algn="ctr"/>
            <a:r>
              <a:rPr lang="ja-JP" altLang="en-US" b="1" dirty="0" smtClean="0"/>
              <a:t>ロボットシステムへの</a:t>
            </a:r>
            <a:r>
              <a:rPr lang="en-US" altLang="ja-JP" b="1" dirty="0" smtClean="0"/>
              <a:t>FPGA</a:t>
            </a:r>
            <a:r>
              <a:rPr lang="ja-JP" altLang="en-US" b="1" dirty="0" smtClean="0"/>
              <a:t>導入</a:t>
            </a:r>
            <a:endParaRPr lang="en-US" altLang="ja-JP" b="1" dirty="0" smtClean="0"/>
          </a:p>
          <a:p>
            <a:r>
              <a:rPr lang="ja-JP" altLang="en-US" b="1" dirty="0" smtClean="0"/>
              <a:t>・省電力</a:t>
            </a:r>
            <a:endParaRPr lang="en-US" altLang="ja-JP" b="1" dirty="0" smtClean="0"/>
          </a:p>
          <a:p>
            <a:r>
              <a:rPr lang="ja-JP" altLang="en-US" b="1" dirty="0" smtClean="0"/>
              <a:t>・高速な処理が可能</a:t>
            </a:r>
            <a:endParaRPr lang="en-US" altLang="ja-JP" b="1" dirty="0" smtClean="0"/>
          </a:p>
        </p:txBody>
      </p:sp>
      <p:sp>
        <p:nvSpPr>
          <p:cNvPr id="49" name="正方形/長方形 48"/>
          <p:cNvSpPr/>
          <p:nvPr/>
        </p:nvSpPr>
        <p:spPr>
          <a:xfrm>
            <a:off x="693467" y="4917417"/>
            <a:ext cx="4922984" cy="144016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smtClean="0"/>
              <a:t>「ロボット開発者の考え」</a:t>
            </a:r>
            <a:endParaRPr lang="en-US" altLang="ja-JP" b="1" dirty="0" smtClean="0"/>
          </a:p>
          <a:p>
            <a:pPr algn="ctr"/>
            <a:r>
              <a:rPr lang="ja-JP" altLang="en-US" b="1" dirty="0" smtClean="0"/>
              <a:t>ロボット</a:t>
            </a:r>
            <a:r>
              <a:rPr lang="ja-JP" altLang="en-US" b="1" dirty="0"/>
              <a:t>の開発はとても時間がかかって</a:t>
            </a:r>
            <a:r>
              <a:rPr lang="ja-JP" altLang="en-US" b="1" dirty="0" smtClean="0"/>
              <a:t>大変</a:t>
            </a:r>
            <a:endParaRPr lang="en-US" altLang="ja-JP" b="1" dirty="0" smtClean="0"/>
          </a:p>
          <a:p>
            <a:pPr algn="ctr"/>
            <a:r>
              <a:rPr lang="ja-JP" altLang="en-US" b="1" dirty="0" smtClean="0"/>
              <a:t>↓</a:t>
            </a:r>
            <a:endParaRPr lang="en-US" altLang="ja-JP" b="1" dirty="0" smtClean="0"/>
          </a:p>
          <a:p>
            <a:pPr algn="ctr"/>
            <a:r>
              <a:rPr lang="ja-JP" altLang="en-US" b="1" dirty="0" smtClean="0"/>
              <a:t>開発の大変な</a:t>
            </a:r>
            <a:r>
              <a:rPr lang="en-US" altLang="ja-JP" b="1" dirty="0" smtClean="0"/>
              <a:t>FPGA</a:t>
            </a:r>
            <a:r>
              <a:rPr lang="ja-JP" altLang="en-US" b="1" dirty="0" smtClean="0"/>
              <a:t>は導入しづらい</a:t>
            </a:r>
            <a:endParaRPr lang="en-US" altLang="ja-JP" b="1" dirty="0"/>
          </a:p>
        </p:txBody>
      </p:sp>
      <p:sp>
        <p:nvSpPr>
          <p:cNvPr id="50" name="上下矢印 49"/>
          <p:cNvSpPr/>
          <p:nvPr/>
        </p:nvSpPr>
        <p:spPr>
          <a:xfrm>
            <a:off x="2712395" y="3837711"/>
            <a:ext cx="904574" cy="1032512"/>
          </a:xfrm>
          <a:prstGeom prst="upDownArrow">
            <a:avLst>
              <a:gd name="adj1" fmla="val 50000"/>
              <a:gd name="adj2" fmla="val 32310"/>
            </a:avLst>
          </a:prstGeom>
          <a:solidFill>
            <a:schemeClr val="accent3"/>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a:p>
        </p:txBody>
      </p:sp>
      <p:sp>
        <p:nvSpPr>
          <p:cNvPr id="51" name="下矢印 50"/>
          <p:cNvSpPr/>
          <p:nvPr/>
        </p:nvSpPr>
        <p:spPr>
          <a:xfrm rot="16200000">
            <a:off x="5526547" y="3849911"/>
            <a:ext cx="1368152" cy="1008112"/>
          </a:xfrm>
          <a:prstGeom prst="downArrow">
            <a:avLst/>
          </a:prstGeom>
          <a:ln>
            <a:solidFill>
              <a:schemeClr val="accent3"/>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solidFill>
                <a:schemeClr val="bg1"/>
              </a:solidFill>
            </a:endParaRPr>
          </a:p>
        </p:txBody>
      </p:sp>
      <p:pic>
        <p:nvPicPr>
          <p:cNvPr id="52" name="図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68207" y="2299456"/>
            <a:ext cx="1568785" cy="1176589"/>
          </a:xfrm>
          <a:prstGeom prst="rect">
            <a:avLst/>
          </a:prstGeom>
          <a:ln>
            <a:noFill/>
          </a:ln>
          <a:effectLst>
            <a:softEdge rad="112500"/>
          </a:effectLst>
        </p:spPr>
      </p:pic>
      <p:sp>
        <p:nvSpPr>
          <p:cNvPr id="53" name="下矢印 52"/>
          <p:cNvSpPr/>
          <p:nvPr/>
        </p:nvSpPr>
        <p:spPr>
          <a:xfrm>
            <a:off x="8657163" y="3580707"/>
            <a:ext cx="568741" cy="777099"/>
          </a:xfrm>
          <a:prstGeom prst="downArrow">
            <a:avLst>
              <a:gd name="adj1" fmla="val 50000"/>
              <a:gd name="adj2" fmla="val 31354"/>
            </a:avLst>
          </a:prstGeom>
          <a:ln>
            <a:solidFill>
              <a:schemeClr val="accent3"/>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54" name="正方形/長方形 53"/>
          <p:cNvSpPr/>
          <p:nvPr/>
        </p:nvSpPr>
        <p:spPr>
          <a:xfrm>
            <a:off x="7120200" y="2041519"/>
            <a:ext cx="3499631" cy="369332"/>
          </a:xfrm>
          <a:prstGeom prst="rect">
            <a:avLst/>
          </a:prstGeom>
        </p:spPr>
        <p:txBody>
          <a:bodyPr wrap="square">
            <a:spAutoFit/>
          </a:bodyPr>
          <a:lstStyle/>
          <a:p>
            <a:r>
              <a:rPr lang="en-US" altLang="ja-JP" b="1" dirty="0" smtClean="0">
                <a:solidFill>
                  <a:schemeClr val="bg1"/>
                </a:solidFill>
              </a:rPr>
              <a:t>ROS</a:t>
            </a:r>
            <a:r>
              <a:rPr lang="ja-JP" altLang="en-US" b="1" dirty="0" smtClean="0">
                <a:solidFill>
                  <a:schemeClr val="bg1"/>
                </a:solidFill>
              </a:rPr>
              <a:t>に準拠したコンポーネント</a:t>
            </a:r>
            <a:endParaRPr lang="en-US" altLang="ja-JP" b="1" dirty="0">
              <a:solidFill>
                <a:schemeClr val="bg1"/>
              </a:solidFill>
            </a:endParaRPr>
          </a:p>
        </p:txBody>
      </p:sp>
      <p:sp>
        <p:nvSpPr>
          <p:cNvPr id="55" name="正方形/長方形 54"/>
          <p:cNvSpPr/>
          <p:nvPr/>
        </p:nvSpPr>
        <p:spPr>
          <a:xfrm>
            <a:off x="5693502" y="4140814"/>
            <a:ext cx="920003" cy="523220"/>
          </a:xfrm>
          <a:prstGeom prst="rect">
            <a:avLst/>
          </a:prstGeom>
        </p:spPr>
        <p:txBody>
          <a:bodyPr wrap="square">
            <a:spAutoFit/>
          </a:bodyPr>
          <a:lstStyle/>
          <a:p>
            <a:r>
              <a:rPr lang="ja-JP" altLang="en-US" sz="2800" b="1" dirty="0" smtClean="0">
                <a:solidFill>
                  <a:schemeClr val="bg1"/>
                </a:solidFill>
              </a:rPr>
              <a:t>提案</a:t>
            </a:r>
            <a:endParaRPr lang="en-US" altLang="ja-JP" sz="3600" b="1" dirty="0" smtClean="0">
              <a:solidFill>
                <a:schemeClr val="bg1"/>
              </a:solidFill>
            </a:endParaRPr>
          </a:p>
        </p:txBody>
      </p:sp>
      <p:sp>
        <p:nvSpPr>
          <p:cNvPr id="56" name="角丸四角形 55"/>
          <p:cNvSpPr/>
          <p:nvPr/>
        </p:nvSpPr>
        <p:spPr>
          <a:xfrm>
            <a:off x="7056611" y="3757245"/>
            <a:ext cx="3702076" cy="31962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t>FPGA</a:t>
            </a:r>
            <a:r>
              <a:rPr lang="ja-JP" altLang="en-US" sz="1600" b="1" dirty="0" err="1" smtClean="0"/>
              <a:t>を簡</a:t>
            </a:r>
            <a:r>
              <a:rPr lang="ja-JP" altLang="en-US" sz="1600" b="1" dirty="0" smtClean="0"/>
              <a:t>単にロボットへ導入できる</a:t>
            </a:r>
            <a:endParaRPr lang="en-US" altLang="ja-JP" sz="1600" b="1" dirty="0"/>
          </a:p>
        </p:txBody>
      </p:sp>
      <p:pic>
        <p:nvPicPr>
          <p:cNvPr id="57" name="図 56"/>
          <p:cNvPicPr>
            <a:picLocks noChangeAspect="1"/>
          </p:cNvPicPr>
          <p:nvPr/>
        </p:nvPicPr>
        <p:blipFill>
          <a:blip r:embed="rId3">
            <a:extLst>
              <a:ext uri="{BEBA8EAE-BF5A-486C-A8C5-ECC9F3942E4B}">
                <a14:imgProps xmlns:a14="http://schemas.microsoft.com/office/drawing/2010/main">
                  <a14:imgLayer r:embed="rId4">
                    <a14:imgEffect>
                      <a14:backgroundRemoval t="0" b="100000" l="1144" r="99020"/>
                    </a14:imgEffect>
                  </a14:imgLayer>
                </a14:imgProps>
              </a:ext>
            </a:extLst>
          </a:blip>
          <a:stretch>
            <a:fillRect/>
          </a:stretch>
        </p:blipFill>
        <p:spPr>
          <a:xfrm>
            <a:off x="8304110" y="4376048"/>
            <a:ext cx="1319118" cy="2177237"/>
          </a:xfrm>
          <a:prstGeom prst="rect">
            <a:avLst/>
          </a:prstGeom>
        </p:spPr>
      </p:pic>
      <p:pic>
        <p:nvPicPr>
          <p:cNvPr id="59" name="図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9853" y="2393365"/>
            <a:ext cx="1568785" cy="1176589"/>
          </a:xfrm>
          <a:prstGeom prst="rect">
            <a:avLst/>
          </a:prstGeom>
          <a:ln>
            <a:noFill/>
          </a:ln>
          <a:effectLst>
            <a:softEdge rad="112500"/>
          </a:effectLst>
        </p:spPr>
      </p:pic>
      <p:sp>
        <p:nvSpPr>
          <p:cNvPr id="60" name="四角形吹き出し 59"/>
          <p:cNvSpPr/>
          <p:nvPr/>
        </p:nvSpPr>
        <p:spPr>
          <a:xfrm>
            <a:off x="9648638" y="2791051"/>
            <a:ext cx="2032000" cy="381219"/>
          </a:xfrm>
          <a:prstGeom prst="wedgeRectCallout">
            <a:avLst>
              <a:gd name="adj1" fmla="val -87675"/>
              <a:gd name="adj2" fmla="val -58024"/>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kumimoji="1" lang="ja-JP" altLang="en-US" sz="1400" b="1" dirty="0" smtClean="0"/>
              <a:t>ロボットに関する処理</a:t>
            </a:r>
            <a:endParaRPr kumimoji="1" lang="en-US" altLang="ja-JP" sz="1400" b="1" dirty="0" smtClean="0"/>
          </a:p>
        </p:txBody>
      </p:sp>
      <p:grpSp>
        <p:nvGrpSpPr>
          <p:cNvPr id="62" name="グループ化 61"/>
          <p:cNvGrpSpPr/>
          <p:nvPr/>
        </p:nvGrpSpPr>
        <p:grpSpPr>
          <a:xfrm>
            <a:off x="6541802" y="5584773"/>
            <a:ext cx="5040598" cy="813036"/>
            <a:chOff x="6494302" y="5384360"/>
            <a:chExt cx="5040598" cy="813036"/>
          </a:xfrm>
        </p:grpSpPr>
        <p:sp>
          <p:nvSpPr>
            <p:cNvPr id="58" name="円/楕円 57"/>
            <p:cNvSpPr/>
            <p:nvPr/>
          </p:nvSpPr>
          <p:spPr>
            <a:xfrm>
              <a:off x="6529265" y="5384360"/>
              <a:ext cx="4824536" cy="639680"/>
            </a:xfrm>
            <a:prstGeom prst="ellipse">
              <a:avLst/>
            </a:prstGeom>
            <a:solidFill>
              <a:schemeClr val="accent6">
                <a:lumMod val="60000"/>
                <a:lumOff val="4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2000" b="1" dirty="0">
                <a:solidFill>
                  <a:schemeClr val="tx1"/>
                </a:solidFill>
              </a:endParaRPr>
            </a:p>
          </p:txBody>
        </p:sp>
        <p:sp>
          <p:nvSpPr>
            <p:cNvPr id="61" name="テキスト ボックス 60"/>
            <p:cNvSpPr txBox="1"/>
            <p:nvPr/>
          </p:nvSpPr>
          <p:spPr>
            <a:xfrm>
              <a:off x="6494302" y="5551065"/>
              <a:ext cx="5040598" cy="646331"/>
            </a:xfrm>
            <a:prstGeom prst="rect">
              <a:avLst/>
            </a:prstGeom>
            <a:noFill/>
          </p:spPr>
          <p:txBody>
            <a:bodyPr wrap="square" rtlCol="0">
              <a:spAutoFit/>
            </a:bodyPr>
            <a:lstStyle/>
            <a:p>
              <a:r>
                <a:rPr lang="ja-JP" altLang="en-US" b="1" dirty="0"/>
                <a:t>高度な処理と低消費電力化を両立したロボット</a:t>
              </a:r>
            </a:p>
            <a:p>
              <a:endParaRPr kumimoji="1" lang="ja-JP" altLang="en-US" dirty="0"/>
            </a:p>
          </p:txBody>
        </p:sp>
      </p:grpSp>
    </p:spTree>
    <p:extLst>
      <p:ext uri="{BB962C8B-B14F-4D97-AF65-F5344CB8AC3E}">
        <p14:creationId xmlns:p14="http://schemas.microsoft.com/office/powerpoint/2010/main" val="4026444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630867" y="4411992"/>
            <a:ext cx="3962743" cy="2615411"/>
          </a:xfrm>
          <a:prstGeom prst="rect">
            <a:avLst/>
          </a:prstGeom>
          <a:effectLst>
            <a:softEdge rad="0"/>
          </a:effectLst>
        </p:spPr>
      </p:pic>
      <p:sp>
        <p:nvSpPr>
          <p:cNvPr id="2" name="タイトル 1"/>
          <p:cNvSpPr>
            <a:spLocks noGrp="1"/>
          </p:cNvSpPr>
          <p:nvPr>
            <p:ph type="title"/>
          </p:nvPr>
        </p:nvSpPr>
        <p:spPr/>
        <p:txBody>
          <a:bodyPr/>
          <a:lstStyle/>
          <a:p>
            <a:r>
              <a:rPr kumimoji="1" lang="ja-JP" altLang="en-US" dirty="0" smtClean="0"/>
              <a:t>ロボットへの</a:t>
            </a:r>
            <a:r>
              <a:rPr kumimoji="1" lang="en-US" altLang="ja-JP" dirty="0" smtClean="0"/>
              <a:t>FPGA</a:t>
            </a:r>
            <a:r>
              <a:rPr kumimoji="1" lang="ja-JP" altLang="en-US" dirty="0" smtClean="0"/>
              <a:t>導入</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2800" dirty="0" smtClean="0"/>
              <a:t>遠隔操作水中探査ロボット</a:t>
            </a:r>
            <a:r>
              <a:rPr kumimoji="1" lang="en-US" altLang="ja-JP" sz="2800" dirty="0" smtClean="0"/>
              <a:t>(</a:t>
            </a:r>
            <a:r>
              <a:rPr kumimoji="1" lang="en-US" altLang="ja-JP" sz="2800" dirty="0" err="1" smtClean="0"/>
              <a:t>OpenROV</a:t>
            </a:r>
            <a:r>
              <a:rPr kumimoji="1" lang="en-US" altLang="ja-JP" sz="2800" dirty="0" smtClean="0"/>
              <a:t>)</a:t>
            </a:r>
            <a:r>
              <a:rPr kumimoji="1" lang="ja-JP" altLang="en-US" sz="2800" dirty="0" smtClean="0"/>
              <a:t>への</a:t>
            </a:r>
            <a:r>
              <a:rPr kumimoji="1" lang="en-US" altLang="ja-JP" sz="2800" dirty="0" smtClean="0"/>
              <a:t>FPGA</a:t>
            </a:r>
            <a:r>
              <a:rPr kumimoji="1" lang="ja-JP" altLang="en-US" sz="2800" dirty="0" smtClean="0"/>
              <a:t>導入</a:t>
            </a:r>
            <a:endParaRPr kumimoji="1" lang="en-US" altLang="ja-JP" sz="2800" dirty="0" smtClean="0"/>
          </a:p>
          <a:p>
            <a:pPr lvl="1"/>
            <a:r>
              <a:rPr lang="ja-JP" altLang="en-US" sz="2400" dirty="0" smtClean="0"/>
              <a:t>水中ロボットの処理：モーター制御、姿勢安定制御、センシング技術な</a:t>
            </a:r>
            <a:r>
              <a:rPr lang="ja-JP" altLang="en-US" sz="2400" dirty="0"/>
              <a:t>ど</a:t>
            </a:r>
            <a:endParaRPr kumimoji="1" lang="en-US" altLang="ja-JP" sz="2400" dirty="0" smtClean="0"/>
          </a:p>
          <a:p>
            <a:pPr lvl="1"/>
            <a:endParaRPr kumimoji="1" lang="en-US" altLang="ja-JP" dirty="0" smtClean="0"/>
          </a:p>
          <a:p>
            <a:endParaRPr kumimoji="1" lang="en-US" altLang="ja-JP" sz="2800" dirty="0" smtClean="0"/>
          </a:p>
          <a:p>
            <a:pPr lvl="1"/>
            <a:endParaRPr kumimoji="1" lang="en-US" altLang="ja-JP" dirty="0" smtClean="0"/>
          </a:p>
        </p:txBody>
      </p:sp>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28</a:t>
            </a:fld>
            <a:endParaRPr kumimoji="1" lang="ja-JP" altLang="en-US"/>
          </a:p>
        </p:txBody>
      </p:sp>
      <p:pic>
        <p:nvPicPr>
          <p:cNvPr id="9" name="図 8"/>
          <p:cNvPicPr>
            <a:picLocks noChangeAspect="1"/>
          </p:cNvPicPr>
          <p:nvPr/>
        </p:nvPicPr>
        <p:blipFill>
          <a:blip r:embed="rId3"/>
          <a:stretch>
            <a:fillRect/>
          </a:stretch>
        </p:blipFill>
        <p:spPr>
          <a:xfrm>
            <a:off x="6907773" y="2636631"/>
            <a:ext cx="5177348" cy="2803937"/>
          </a:xfrm>
          <a:prstGeom prst="rect">
            <a:avLst/>
          </a:prstGeom>
        </p:spPr>
      </p:pic>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481198"/>
            <a:ext cx="3538847" cy="2654135"/>
          </a:xfrm>
          <a:prstGeom prst="rect">
            <a:avLst/>
          </a:prstGeom>
        </p:spPr>
      </p:pic>
    </p:spTree>
    <p:extLst>
      <p:ext uri="{BB962C8B-B14F-4D97-AF65-F5344CB8AC3E}">
        <p14:creationId xmlns:p14="http://schemas.microsoft.com/office/powerpoint/2010/main" val="17732251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SLAM(simultaneous Localization and mapping)</a:t>
            </a:r>
            <a:endParaRPr kumimoji="1" lang="ja-JP" altLang="en-US" dirty="0"/>
          </a:p>
        </p:txBody>
      </p:sp>
      <p:sp>
        <p:nvSpPr>
          <p:cNvPr id="3" name="コンテンツ プレースホルダー 2"/>
          <p:cNvSpPr>
            <a:spLocks noGrp="1"/>
          </p:cNvSpPr>
          <p:nvPr>
            <p:ph idx="1"/>
          </p:nvPr>
        </p:nvSpPr>
        <p:spPr>
          <a:xfrm>
            <a:off x="609599" y="1600200"/>
            <a:ext cx="11230099" cy="4876800"/>
          </a:xfrm>
        </p:spPr>
        <p:txBody>
          <a:bodyPr>
            <a:normAutofit/>
          </a:bodyPr>
          <a:lstStyle/>
          <a:p>
            <a:r>
              <a:rPr kumimoji="1" lang="ja-JP" altLang="en-US" sz="2800" dirty="0" smtClean="0"/>
              <a:t>ロボットの自己位置推定と地図構築を行う技術→</a:t>
            </a:r>
            <a:r>
              <a:rPr kumimoji="1" lang="en-US" altLang="ja-JP" sz="2800" dirty="0" smtClean="0"/>
              <a:t>FPGA</a:t>
            </a:r>
            <a:r>
              <a:rPr kumimoji="1" lang="ja-JP" altLang="en-US" sz="2800" dirty="0" smtClean="0"/>
              <a:t>による高速化</a:t>
            </a:r>
            <a:endParaRPr kumimoji="1" lang="en-US" altLang="ja-JP" sz="2800" dirty="0" smtClean="0"/>
          </a:p>
          <a:p>
            <a:pPr lvl="2"/>
            <a:r>
              <a:rPr lang="ja-JP" altLang="en-US" sz="2000" dirty="0" smtClean="0"/>
              <a:t>センサやカメラから得たデータを元に地図を作り、その地図のどこにいるのかを推定</a:t>
            </a:r>
            <a:endParaRPr kumimoji="1" lang="ja-JP" altLang="en-US" sz="2000" dirty="0"/>
          </a:p>
        </p:txBody>
      </p:sp>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29</a:t>
            </a:fld>
            <a:endParaRPr kumimoji="1" lang="ja-JP" altLang="en-US"/>
          </a:p>
        </p:txBody>
      </p:sp>
      <p:sp>
        <p:nvSpPr>
          <p:cNvPr id="8" name="テキスト ボックス 7"/>
          <p:cNvSpPr txBox="1"/>
          <p:nvPr/>
        </p:nvSpPr>
        <p:spPr>
          <a:xfrm>
            <a:off x="1517819" y="2484532"/>
            <a:ext cx="9233318" cy="3957417"/>
          </a:xfrm>
          <a:prstGeom prst="rect">
            <a:avLst/>
          </a:prstGeom>
          <a:solidFill>
            <a:schemeClr val="accent2">
              <a:lumMod val="20000"/>
              <a:lumOff val="80000"/>
            </a:schemeClr>
          </a:solidFill>
        </p:spPr>
        <p:txBody>
          <a:bodyPr wrap="square" rtlCol="0">
            <a:spAutoFit/>
          </a:bodyPr>
          <a:lstStyle/>
          <a:p>
            <a:endParaRPr lang="ja-JP" altLang="en-US" sz="1050" dirty="0"/>
          </a:p>
        </p:txBody>
      </p:sp>
      <p:pic>
        <p:nvPicPr>
          <p:cNvPr id="9" name="図 8"/>
          <p:cNvPicPr>
            <a:picLocks noChangeAspect="1"/>
          </p:cNvPicPr>
          <p:nvPr/>
        </p:nvPicPr>
        <p:blipFill>
          <a:blip r:embed="rId3"/>
          <a:stretch>
            <a:fillRect/>
          </a:stretch>
        </p:blipFill>
        <p:spPr>
          <a:xfrm>
            <a:off x="2090057" y="3591176"/>
            <a:ext cx="2034787" cy="2799406"/>
          </a:xfrm>
          <a:prstGeom prst="rect">
            <a:avLst/>
          </a:prstGeom>
        </p:spPr>
      </p:pic>
      <p:sp>
        <p:nvSpPr>
          <p:cNvPr id="11" name="雲形吹き出し 10"/>
          <p:cNvSpPr/>
          <p:nvPr/>
        </p:nvSpPr>
        <p:spPr>
          <a:xfrm>
            <a:off x="5521188" y="2432974"/>
            <a:ext cx="4236615" cy="2530451"/>
          </a:xfrm>
          <a:prstGeom prst="cloudCallout">
            <a:avLst>
              <a:gd name="adj1" fmla="val -88612"/>
              <a:gd name="adj2" fmla="val 13014"/>
            </a:avLst>
          </a:prstGeom>
          <a:solidFill>
            <a:schemeClr val="accent6">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50"/>
          </a:p>
        </p:txBody>
      </p:sp>
      <p:cxnSp>
        <p:nvCxnSpPr>
          <p:cNvPr id="19" name="直線矢印コネクタ 18"/>
          <p:cNvCxnSpPr/>
          <p:nvPr/>
        </p:nvCxnSpPr>
        <p:spPr>
          <a:xfrm flipH="1">
            <a:off x="8340525" y="4353729"/>
            <a:ext cx="509756" cy="219025"/>
          </a:xfrm>
          <a:prstGeom prst="straightConnector1">
            <a:avLst/>
          </a:prstGeom>
          <a:ln>
            <a:solidFill>
              <a:srgbClr val="FFFF00"/>
            </a:solidFill>
            <a:tailEnd type="triangle"/>
          </a:ln>
        </p:spPr>
        <p:style>
          <a:lnRef idx="3">
            <a:schemeClr val="accent3"/>
          </a:lnRef>
          <a:fillRef idx="0">
            <a:schemeClr val="accent3"/>
          </a:fillRef>
          <a:effectRef idx="2">
            <a:schemeClr val="accent3"/>
          </a:effectRef>
          <a:fontRef idx="minor">
            <a:schemeClr val="tx1"/>
          </a:fontRef>
        </p:style>
      </p:cxnSp>
      <p:sp>
        <p:nvSpPr>
          <p:cNvPr id="26" name="正方形/長方形 25"/>
          <p:cNvSpPr/>
          <p:nvPr/>
        </p:nvSpPr>
        <p:spPr>
          <a:xfrm>
            <a:off x="5222488" y="4896262"/>
            <a:ext cx="5142016" cy="1451334"/>
          </a:xfrm>
          <a:prstGeom prst="rect">
            <a:avLst/>
          </a:prstGeom>
          <a:solidFill>
            <a:schemeClr val="accent5">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2" descr="SLAM ma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4478" y="2701265"/>
            <a:ext cx="3023749" cy="1993867"/>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p:cNvSpPr txBox="1"/>
          <p:nvPr/>
        </p:nvSpPr>
        <p:spPr>
          <a:xfrm>
            <a:off x="2475846" y="5114097"/>
            <a:ext cx="1275261" cy="1015663"/>
          </a:xfrm>
          <a:prstGeom prst="rect">
            <a:avLst/>
          </a:prstGeom>
          <a:solidFill>
            <a:schemeClr val="accent5">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ja-JP" altLang="en-US" sz="2400" b="1" dirty="0" smtClean="0">
                <a:solidFill>
                  <a:schemeClr val="tx1"/>
                </a:solidFill>
              </a:rPr>
              <a:t>センサ</a:t>
            </a:r>
            <a:endParaRPr lang="en-US" altLang="ja-JP" sz="2400" b="1" dirty="0" smtClean="0">
              <a:solidFill>
                <a:schemeClr val="tx1"/>
              </a:solidFill>
            </a:endParaRPr>
          </a:p>
          <a:p>
            <a:r>
              <a:rPr lang="ja-JP" altLang="en-US" sz="1200" b="1" dirty="0" smtClean="0">
                <a:solidFill>
                  <a:schemeClr val="tx1"/>
                </a:solidFill>
              </a:rPr>
              <a:t>例</a:t>
            </a:r>
            <a:endParaRPr lang="en-US" altLang="ja-JP" sz="1200" b="1" dirty="0" smtClean="0">
              <a:solidFill>
                <a:schemeClr val="tx1"/>
              </a:solidFill>
            </a:endParaRPr>
          </a:p>
          <a:p>
            <a:r>
              <a:rPr lang="ja-JP" altLang="en-US" sz="1200" b="1" dirty="0" smtClean="0">
                <a:solidFill>
                  <a:schemeClr val="tx1"/>
                </a:solidFill>
              </a:rPr>
              <a:t>・カメラ</a:t>
            </a:r>
            <a:endParaRPr lang="en-US" altLang="ja-JP" sz="1200" b="1" dirty="0" smtClean="0">
              <a:solidFill>
                <a:schemeClr val="tx1"/>
              </a:solidFill>
            </a:endParaRPr>
          </a:p>
          <a:p>
            <a:r>
              <a:rPr lang="ja-JP" altLang="en-US" sz="1200" b="1" dirty="0" smtClean="0">
                <a:solidFill>
                  <a:schemeClr val="tx1"/>
                </a:solidFill>
              </a:rPr>
              <a:t>・加速度</a:t>
            </a:r>
            <a:r>
              <a:rPr lang="ja-JP" altLang="en-US" sz="1200" b="1" dirty="0">
                <a:solidFill>
                  <a:schemeClr val="tx1"/>
                </a:solidFill>
              </a:rPr>
              <a:t>センサ</a:t>
            </a:r>
            <a:endParaRPr lang="ja-JP" altLang="en-US" sz="1100" b="1" dirty="0">
              <a:solidFill>
                <a:schemeClr val="tx1"/>
              </a:solidFill>
            </a:endParaRPr>
          </a:p>
        </p:txBody>
      </p:sp>
      <p:sp>
        <p:nvSpPr>
          <p:cNvPr id="24" name="正方形/長方形 23"/>
          <p:cNvSpPr/>
          <p:nvPr/>
        </p:nvSpPr>
        <p:spPr>
          <a:xfrm>
            <a:off x="6570784" y="4470980"/>
            <a:ext cx="3270882" cy="253916"/>
          </a:xfrm>
          <a:prstGeom prst="rect">
            <a:avLst/>
          </a:prstGeom>
        </p:spPr>
        <p:txBody>
          <a:bodyPr wrap="square">
            <a:spAutoFit/>
          </a:bodyPr>
          <a:lstStyle/>
          <a:p>
            <a:r>
              <a:rPr lang="en-US" altLang="ja-JP" sz="1050" dirty="0"/>
              <a:t>(http://www.pirobot.org/blog/0015/)</a:t>
            </a:r>
            <a:endParaRPr lang="ja-JP" altLang="en-US" sz="1050" dirty="0"/>
          </a:p>
        </p:txBody>
      </p:sp>
      <p:sp>
        <p:nvSpPr>
          <p:cNvPr id="13" name="右矢印 12"/>
          <p:cNvSpPr/>
          <p:nvPr/>
        </p:nvSpPr>
        <p:spPr>
          <a:xfrm>
            <a:off x="3683251" y="4844032"/>
            <a:ext cx="1495587" cy="1473817"/>
          </a:xfrm>
          <a:prstGeom prst="rightArrow">
            <a:avLst>
              <a:gd name="adj1" fmla="val 50000"/>
              <a:gd name="adj2" fmla="val 28836"/>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t>画像データ</a:t>
            </a:r>
            <a:endParaRPr lang="en-US" altLang="ja-JP" sz="1400" dirty="0" smtClean="0"/>
          </a:p>
          <a:p>
            <a:pPr algn="ctr"/>
            <a:r>
              <a:rPr lang="ja-JP" altLang="en-US" sz="1400" dirty="0" smtClean="0"/>
              <a:t>制御</a:t>
            </a:r>
            <a:r>
              <a:rPr lang="ja-JP" altLang="en-US" sz="1400" dirty="0"/>
              <a:t>量</a:t>
            </a:r>
          </a:p>
        </p:txBody>
      </p:sp>
      <p:sp>
        <p:nvSpPr>
          <p:cNvPr id="22" name="正方形/長方形 21"/>
          <p:cNvSpPr/>
          <p:nvPr/>
        </p:nvSpPr>
        <p:spPr>
          <a:xfrm>
            <a:off x="5514906" y="5261236"/>
            <a:ext cx="1551076" cy="698736"/>
          </a:xfrm>
          <a:prstGeom prst="rect">
            <a:avLst/>
          </a:prstGeom>
          <a:solidFill>
            <a:schemeClr val="bg1"/>
          </a:solidFill>
          <a:ln>
            <a:solidFill>
              <a:schemeClr val="accent5">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600" dirty="0">
                <a:solidFill>
                  <a:schemeClr val="tx1"/>
                </a:solidFill>
              </a:rPr>
              <a:t>自己位置推定</a:t>
            </a:r>
          </a:p>
        </p:txBody>
      </p:sp>
      <p:sp>
        <p:nvSpPr>
          <p:cNvPr id="21" name="左右矢印 20"/>
          <p:cNvSpPr/>
          <p:nvPr/>
        </p:nvSpPr>
        <p:spPr>
          <a:xfrm>
            <a:off x="7065982" y="5181174"/>
            <a:ext cx="1583992" cy="799535"/>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smtClean="0"/>
              <a:t>フィードバック</a:t>
            </a:r>
            <a:endParaRPr lang="ja-JP" altLang="en-US" sz="1050" dirty="0"/>
          </a:p>
        </p:txBody>
      </p:sp>
      <p:sp>
        <p:nvSpPr>
          <p:cNvPr id="23" name="正方形/長方形 22"/>
          <p:cNvSpPr/>
          <p:nvPr/>
        </p:nvSpPr>
        <p:spPr>
          <a:xfrm>
            <a:off x="8627102" y="5241572"/>
            <a:ext cx="1551076" cy="698736"/>
          </a:xfrm>
          <a:prstGeom prst="rect">
            <a:avLst/>
          </a:prstGeom>
          <a:solidFill>
            <a:schemeClr val="bg1"/>
          </a:solidFill>
          <a:ln>
            <a:solidFill>
              <a:schemeClr val="accent5">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600" dirty="0">
                <a:solidFill>
                  <a:schemeClr val="tx1"/>
                </a:solidFill>
              </a:rPr>
              <a:t>環境地図推定</a:t>
            </a:r>
          </a:p>
        </p:txBody>
      </p:sp>
      <p:sp>
        <p:nvSpPr>
          <p:cNvPr id="27" name="円/楕円 26"/>
          <p:cNvSpPr/>
          <p:nvPr/>
        </p:nvSpPr>
        <p:spPr>
          <a:xfrm>
            <a:off x="7083713" y="3023560"/>
            <a:ext cx="445243" cy="486888"/>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5159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normAutofit/>
          </a:bodyPr>
          <a:lstStyle/>
          <a:p>
            <a:r>
              <a:rPr kumimoji="1" lang="ja-JP" altLang="en-US" dirty="0" smtClean="0"/>
              <a:t>研究室の</a:t>
            </a:r>
            <a:r>
              <a:rPr lang="ja-JP" altLang="en-US" dirty="0"/>
              <a:t>テーマ</a:t>
            </a:r>
            <a:endParaRPr kumimoji="1" lang="ja-JP" altLang="en-US" dirty="0"/>
          </a:p>
        </p:txBody>
      </p:sp>
      <p:sp>
        <p:nvSpPr>
          <p:cNvPr id="5" name="日付プレースホルダー 4"/>
          <p:cNvSpPr>
            <a:spLocks noGrp="1"/>
          </p:cNvSpPr>
          <p:nvPr>
            <p:ph type="dt" sz="half" idx="10"/>
          </p:nvPr>
        </p:nvSpPr>
        <p:spPr/>
        <p:txBody>
          <a:bodyPr/>
          <a:lstStyle/>
          <a:p>
            <a:fld id="{D66A4207-31E5-8B4E-9541-81264619F7F3}" type="datetime1">
              <a:rPr kumimoji="1" lang="ja-JP" altLang="en-US" smtClean="0"/>
              <a:t>2016/10/13</a:t>
            </a:fld>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smtClean="0"/>
              <a:t>オープンキャンパス </a:t>
            </a:r>
            <a:r>
              <a:rPr kumimoji="1" lang="en-US" altLang="ja-JP" dirty="0" smtClean="0"/>
              <a:t>2015</a:t>
            </a:r>
            <a:endParaRPr kumimoji="1" lang="ja-JP" altLang="en-US"/>
          </a:p>
        </p:txBody>
      </p:sp>
      <p:sp>
        <p:nvSpPr>
          <p:cNvPr id="7" name="スライド番号プレースホルダー 6"/>
          <p:cNvSpPr>
            <a:spLocks noGrp="1"/>
          </p:cNvSpPr>
          <p:nvPr>
            <p:ph type="sldNum" sz="quarter" idx="12"/>
          </p:nvPr>
        </p:nvSpPr>
        <p:spPr/>
        <p:txBody>
          <a:bodyPr/>
          <a:lstStyle/>
          <a:p>
            <a:fld id="{DA123A14-9FEA-4829-A7BE-DEE65BF4A4FB}" type="slidenum">
              <a:rPr kumimoji="1" lang="ja-JP" altLang="en-US" smtClean="0"/>
              <a:t>3</a:t>
            </a:fld>
            <a:endParaRPr kumimoji="1" lang="ja-JP" altLang="en-US"/>
          </a:p>
        </p:txBody>
      </p:sp>
      <p:sp>
        <p:nvSpPr>
          <p:cNvPr id="3" name="正方形/長方形 2"/>
          <p:cNvSpPr/>
          <p:nvPr/>
        </p:nvSpPr>
        <p:spPr>
          <a:xfrm>
            <a:off x="1559496" y="1533785"/>
            <a:ext cx="9073008" cy="1535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t>とにかく速い、効率がいい、たくさん処理ができる</a:t>
            </a:r>
            <a:endParaRPr kumimoji="1" lang="en-US" altLang="ja-JP" sz="2800" b="1" dirty="0" smtClean="0"/>
          </a:p>
          <a:p>
            <a:pPr algn="ctr"/>
            <a:r>
              <a:rPr lang="ja-JP" altLang="en-US" sz="4000" b="1" dirty="0" smtClean="0"/>
              <a:t>超高性能なシステム</a:t>
            </a:r>
            <a:endParaRPr kumimoji="1" lang="ja-JP" altLang="en-US" sz="4000" b="1" dirty="0"/>
          </a:p>
        </p:txBody>
      </p:sp>
      <p:sp>
        <p:nvSpPr>
          <p:cNvPr id="10" name="正方形/長方形 9"/>
          <p:cNvSpPr/>
          <p:nvPr/>
        </p:nvSpPr>
        <p:spPr>
          <a:xfrm>
            <a:off x="1559496" y="3078745"/>
            <a:ext cx="9073008" cy="151070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2800" b="1" dirty="0" smtClean="0"/>
              <a:t>システムを構築するために</a:t>
            </a:r>
          </a:p>
          <a:p>
            <a:pPr algn="ctr"/>
            <a:r>
              <a:rPr lang="ja-JP" altLang="en-US" sz="4000" b="1" dirty="0" smtClean="0"/>
              <a:t>設計の仕方、設計の自動化</a:t>
            </a:r>
            <a:endParaRPr kumimoji="1" lang="ja-JP" altLang="en-US" sz="4000" b="1" dirty="0"/>
          </a:p>
        </p:txBody>
      </p:sp>
      <p:sp>
        <p:nvSpPr>
          <p:cNvPr id="11" name="正方形/長方形 10"/>
          <p:cNvSpPr/>
          <p:nvPr/>
        </p:nvSpPr>
        <p:spPr>
          <a:xfrm>
            <a:off x="1559496" y="4599239"/>
            <a:ext cx="9073008" cy="15107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2800" b="1" dirty="0" smtClean="0"/>
              <a:t>さまざまな高性能ハードウェアの</a:t>
            </a:r>
          </a:p>
          <a:p>
            <a:pPr algn="ctr"/>
            <a:r>
              <a:rPr lang="ja-JP" altLang="en-US" sz="4000" b="1" dirty="0"/>
              <a:t>応用</a:t>
            </a:r>
            <a:endParaRPr kumimoji="1" lang="ja-JP" altLang="en-US" sz="4000" b="1" dirty="0"/>
          </a:p>
        </p:txBody>
      </p:sp>
    </p:spTree>
    <p:extLst>
      <p:ext uri="{BB962C8B-B14F-4D97-AF65-F5344CB8AC3E}">
        <p14:creationId xmlns:p14="http://schemas.microsoft.com/office/powerpoint/2010/main" val="17418910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研究成果</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2000" dirty="0"/>
              <a:t>山科 和史，大川 猛，佐野 健太郎，長洲 航平，田中 大智， 大津 金光，横田 隆史</a:t>
            </a:r>
            <a:r>
              <a:rPr lang="ja-JP" altLang="en-US" sz="2000" dirty="0" smtClean="0"/>
              <a:t>，“</a:t>
            </a:r>
            <a:r>
              <a:rPr lang="en-US" altLang="ja-JP" sz="2000" dirty="0"/>
              <a:t>ROS</a:t>
            </a:r>
            <a:r>
              <a:rPr lang="ja-JP" altLang="en-US" sz="2000" dirty="0"/>
              <a:t>準拠</a:t>
            </a:r>
            <a:r>
              <a:rPr lang="en-US" altLang="ja-JP" sz="2000" dirty="0"/>
              <a:t>FPGA</a:t>
            </a:r>
            <a:r>
              <a:rPr lang="ja-JP" altLang="en-US" sz="2000" dirty="0"/>
              <a:t>コンポーネントを用いた遠隔制御ロボットカー”</a:t>
            </a:r>
            <a:r>
              <a:rPr lang="ja-JP" altLang="en-US" sz="2000" dirty="0" smtClean="0"/>
              <a:t>，信学</a:t>
            </a:r>
            <a:r>
              <a:rPr lang="ja-JP" altLang="en-US" sz="2000" dirty="0"/>
              <a:t>技報</a:t>
            </a:r>
            <a:r>
              <a:rPr lang="ja-JP" altLang="en-US" sz="2000" dirty="0" smtClean="0"/>
              <a:t>，</a:t>
            </a:r>
            <a:r>
              <a:rPr lang="en-US" altLang="ja-JP" sz="2000" dirty="0" smtClean="0"/>
              <a:t>2015</a:t>
            </a:r>
            <a:r>
              <a:rPr lang="ja-JP" altLang="en-US" sz="2000" dirty="0"/>
              <a:t>年</a:t>
            </a:r>
            <a:r>
              <a:rPr lang="en-US" altLang="ja-JP" sz="2000" dirty="0"/>
              <a:t>10</a:t>
            </a:r>
            <a:r>
              <a:rPr lang="ja-JP" altLang="en-US" sz="2000" dirty="0"/>
              <a:t>月</a:t>
            </a:r>
            <a:r>
              <a:rPr lang="en-US" altLang="ja-JP" sz="2000" dirty="0"/>
              <a:t>8</a:t>
            </a:r>
            <a:r>
              <a:rPr lang="ja-JP" altLang="en-US" sz="2000" dirty="0"/>
              <a:t>日</a:t>
            </a:r>
            <a:r>
              <a:rPr lang="ja-JP" altLang="en-US" sz="2000" dirty="0" smtClean="0"/>
              <a:t>．</a:t>
            </a:r>
            <a:endParaRPr lang="en-US" altLang="ja-JP" sz="2000" dirty="0" smtClean="0"/>
          </a:p>
          <a:p>
            <a:endParaRPr lang="en-US" altLang="ja-JP" sz="2000" dirty="0"/>
          </a:p>
          <a:p>
            <a:r>
              <a:rPr lang="ja-JP" altLang="en-US" sz="2000" dirty="0" smtClean="0"/>
              <a:t> </a:t>
            </a:r>
            <a:r>
              <a:rPr lang="en-US" altLang="ja-JP" sz="2000" dirty="0"/>
              <a:t> Kazushi Yamashina, Takeshi </a:t>
            </a:r>
            <a:r>
              <a:rPr lang="en-US" altLang="ja-JP" sz="2000" dirty="0" err="1"/>
              <a:t>Ohkawa</a:t>
            </a:r>
            <a:r>
              <a:rPr lang="en-US" altLang="ja-JP" sz="2000" dirty="0"/>
              <a:t>, </a:t>
            </a:r>
            <a:r>
              <a:rPr lang="en-US" altLang="ja-JP" sz="2000" dirty="0" err="1"/>
              <a:t>Kanemitsu</a:t>
            </a:r>
            <a:r>
              <a:rPr lang="en-US" altLang="ja-JP" sz="2000" dirty="0"/>
              <a:t> </a:t>
            </a:r>
            <a:r>
              <a:rPr lang="en-US" altLang="ja-JP" sz="2000" dirty="0" err="1"/>
              <a:t>Ootsu</a:t>
            </a:r>
            <a:r>
              <a:rPr lang="en-US" altLang="ja-JP" sz="2000" dirty="0"/>
              <a:t>, Takashi </a:t>
            </a:r>
            <a:r>
              <a:rPr lang="en-US" altLang="ja-JP" sz="2000" dirty="0" err="1"/>
              <a:t>Yokota</a:t>
            </a:r>
            <a:r>
              <a:rPr lang="en-US" altLang="ja-JP" sz="2000" dirty="0" err="1" smtClean="0"/>
              <a:t>,"</a:t>
            </a:r>
            <a:r>
              <a:rPr lang="en-US" altLang="ja-JP" sz="2000" dirty="0" err="1"/>
              <a:t>Proposal</a:t>
            </a:r>
            <a:r>
              <a:rPr lang="en-US" altLang="ja-JP" sz="2000" dirty="0"/>
              <a:t> of ROS-compliant FPGA Component for Low-Power Robotic Systems ---case study on image processing application-</a:t>
            </a:r>
            <a:r>
              <a:rPr lang="en-US" altLang="ja-JP" sz="2000" dirty="0" smtClean="0"/>
              <a:t>--,"Proceedings </a:t>
            </a:r>
            <a:r>
              <a:rPr lang="en-US" altLang="ja-JP" sz="2000" dirty="0"/>
              <a:t>of 2nd International Workshop on FPGAs for Software Programmers (FSP 2015), pp.62-67, 2015.09.01. </a:t>
            </a:r>
            <a:endParaRPr lang="en-US" altLang="ja-JP" sz="2000" dirty="0" smtClean="0"/>
          </a:p>
          <a:p>
            <a:endParaRPr kumimoji="1" lang="en-US" altLang="ja-JP" sz="2000" dirty="0"/>
          </a:p>
          <a:p>
            <a:r>
              <a:rPr lang="ja-JP" altLang="en-US" sz="2000" dirty="0"/>
              <a:t>山科 和史，大川 猛，大津 金光，横田 隆史</a:t>
            </a:r>
            <a:r>
              <a:rPr lang="ja-JP" altLang="en-US" sz="2000" dirty="0" smtClean="0"/>
              <a:t>，“</a:t>
            </a:r>
            <a:r>
              <a:rPr lang="en-US" altLang="ja-JP" sz="2000" dirty="0"/>
              <a:t>FPGA</a:t>
            </a:r>
            <a:r>
              <a:rPr lang="ja-JP" altLang="en-US" sz="2000" dirty="0"/>
              <a:t>を使ってロボットをパワーアップ！”，</a:t>
            </a:r>
            <a:br>
              <a:rPr lang="ja-JP" altLang="en-US" sz="2000" dirty="0"/>
            </a:br>
            <a:r>
              <a:rPr lang="ja-JP" altLang="en-US" sz="2000" dirty="0"/>
              <a:t>組込みシステム技術に関するサマーワークショップ </a:t>
            </a:r>
            <a:r>
              <a:rPr lang="en-US" altLang="ja-JP" sz="2000" dirty="0"/>
              <a:t>SWEST17 </a:t>
            </a:r>
            <a:endParaRPr lang="en-US" altLang="ja-JP" sz="2000" dirty="0" smtClean="0"/>
          </a:p>
          <a:p>
            <a:endParaRPr lang="en-US" altLang="ja-JP" sz="2000" dirty="0"/>
          </a:p>
          <a:p>
            <a:r>
              <a:rPr lang="ja-JP" altLang="en-US" sz="2000" dirty="0"/>
              <a:t>山科 和史，大川 猛，大津 金光、横田 隆史</a:t>
            </a:r>
            <a:r>
              <a:rPr lang="ja-JP" altLang="en-US" sz="2000" dirty="0" smtClean="0"/>
              <a:t>，“</a:t>
            </a:r>
            <a:r>
              <a:rPr lang="en-US" altLang="ja-JP" sz="2000" dirty="0"/>
              <a:t>FPGA </a:t>
            </a:r>
            <a:r>
              <a:rPr lang="en-US" altLang="ja-JP" sz="2000" dirty="0" err="1"/>
              <a:t>SoC</a:t>
            </a:r>
            <a:r>
              <a:rPr lang="ja-JP" altLang="en-US" sz="2000" dirty="0"/>
              <a:t>を用いた画像処理ハードウェアの</a:t>
            </a:r>
            <a:r>
              <a:rPr lang="en-US" altLang="ja-JP" sz="2000" dirty="0"/>
              <a:t>ROS</a:t>
            </a:r>
            <a:r>
              <a:rPr lang="ja-JP" altLang="en-US" sz="2000" dirty="0"/>
              <a:t>準拠コンポーネント化”</a:t>
            </a:r>
            <a:r>
              <a:rPr lang="ja-JP" altLang="en-US" sz="2000" dirty="0" smtClean="0"/>
              <a:t>，信学</a:t>
            </a:r>
            <a:r>
              <a:rPr lang="ja-JP" altLang="en-US" sz="2000" dirty="0"/>
              <a:t>技報，</a:t>
            </a:r>
            <a:r>
              <a:rPr lang="en-US" altLang="ja-JP" sz="2000" dirty="0"/>
              <a:t>Vol.115, No.109, pp.41-46 (RECONF2015-8), 2015</a:t>
            </a:r>
            <a:r>
              <a:rPr lang="ja-JP" altLang="en-US" sz="2000" dirty="0"/>
              <a:t>年</a:t>
            </a:r>
            <a:r>
              <a:rPr lang="en-US" altLang="ja-JP" sz="2000" dirty="0"/>
              <a:t>6</a:t>
            </a:r>
            <a:r>
              <a:rPr lang="ja-JP" altLang="en-US" sz="2000" dirty="0"/>
              <a:t>月</a:t>
            </a:r>
            <a:r>
              <a:rPr lang="en-US" altLang="ja-JP" sz="2000" dirty="0"/>
              <a:t>. </a:t>
            </a:r>
            <a:endParaRPr kumimoji="1" lang="ja-JP" altLang="en-US" sz="2000" dirty="0"/>
          </a:p>
        </p:txBody>
      </p:sp>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30</a:t>
            </a:fld>
            <a:endParaRPr kumimoji="1" lang="ja-JP" altLang="en-US"/>
          </a:p>
        </p:txBody>
      </p:sp>
    </p:spTree>
    <p:extLst>
      <p:ext uri="{BB962C8B-B14F-4D97-AF65-F5344CB8AC3E}">
        <p14:creationId xmlns:p14="http://schemas.microsoft.com/office/powerpoint/2010/main" val="12508940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組込み</a:t>
            </a:r>
            <a:r>
              <a:rPr kumimoji="1" lang="en-US" altLang="ja-JP" dirty="0" smtClean="0"/>
              <a:t>FPGA</a:t>
            </a:r>
            <a:r>
              <a:rPr kumimoji="1" lang="ja-JP" altLang="en-US" dirty="0" smtClean="0"/>
              <a:t>班の特徴</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2800" dirty="0" smtClean="0"/>
              <a:t>ハードウェアやマイコン、</a:t>
            </a:r>
            <a:r>
              <a:rPr lang="en-US" altLang="ja-JP" sz="2800" dirty="0" smtClean="0"/>
              <a:t>FPGA</a:t>
            </a:r>
            <a:r>
              <a:rPr lang="ja-JP" altLang="en-US" sz="2800" dirty="0" smtClean="0"/>
              <a:t>の知識がつく！</a:t>
            </a:r>
            <a:endParaRPr lang="en-US" altLang="ja-JP" sz="2800" dirty="0" smtClean="0"/>
          </a:p>
          <a:p>
            <a:r>
              <a:rPr lang="ja-JP" altLang="en-US" sz="2800" dirty="0" smtClean="0"/>
              <a:t>ロボットをいじったり、動く仕組みを学べる！</a:t>
            </a:r>
            <a:endParaRPr lang="en-US" altLang="ja-JP" sz="2800" dirty="0" smtClean="0"/>
          </a:p>
          <a:p>
            <a:endParaRPr lang="en-US" altLang="ja-JP" sz="2800" dirty="0" smtClean="0"/>
          </a:p>
          <a:p>
            <a:endParaRPr lang="en-US" altLang="ja-JP" sz="2800" dirty="0"/>
          </a:p>
          <a:p>
            <a:r>
              <a:rPr lang="ja-JP" altLang="en-US" sz="2800" dirty="0" smtClean="0"/>
              <a:t>ミーティングの時は大画面テレビを使って情報共有や相談できる</a:t>
            </a:r>
            <a:endParaRPr lang="en-US" altLang="ja-JP" sz="2800" dirty="0" smtClean="0"/>
          </a:p>
          <a:p>
            <a:r>
              <a:rPr lang="ja-JP" altLang="en-US" sz="2800" dirty="0" smtClean="0"/>
              <a:t>大川先生は南研究室にいるのでいつでも質問できる</a:t>
            </a:r>
            <a:endParaRPr lang="en-US" altLang="ja-JP" sz="2800" dirty="0" smtClean="0"/>
          </a:p>
          <a:p>
            <a:r>
              <a:rPr lang="ja-JP" altLang="en-US" sz="2800" dirty="0" smtClean="0"/>
              <a:t>研究室ミーティングで横田先生、大津先生からも指導をうけることができる</a:t>
            </a:r>
            <a:endParaRPr lang="en-US" altLang="ja-JP" sz="2800" dirty="0" smtClean="0"/>
          </a:p>
        </p:txBody>
      </p:sp>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31</a:t>
            </a:fld>
            <a:endParaRPr kumimoji="1" lang="ja-JP" altLang="en-US"/>
          </a:p>
        </p:txBody>
      </p:sp>
      <p:pic>
        <p:nvPicPr>
          <p:cNvPr id="8" name="図 7"/>
          <p:cNvPicPr>
            <a:picLocks noChangeAspect="1"/>
          </p:cNvPicPr>
          <p:nvPr/>
        </p:nvPicPr>
        <p:blipFill>
          <a:blip r:embed="rId2"/>
          <a:stretch>
            <a:fillRect/>
          </a:stretch>
        </p:blipFill>
        <p:spPr>
          <a:xfrm>
            <a:off x="8577006" y="1709928"/>
            <a:ext cx="1682642" cy="1731414"/>
          </a:xfrm>
          <a:prstGeom prst="rect">
            <a:avLst/>
          </a:prstGeom>
        </p:spPr>
      </p:pic>
      <p:sp>
        <p:nvSpPr>
          <p:cNvPr id="7" name="四角形吹き出し 6"/>
          <p:cNvSpPr/>
          <p:nvPr/>
        </p:nvSpPr>
        <p:spPr>
          <a:xfrm>
            <a:off x="10338307" y="1709928"/>
            <a:ext cx="1435510" cy="727587"/>
          </a:xfrm>
          <a:prstGeom prst="wedgeRectCallout">
            <a:avLst>
              <a:gd name="adj1" fmla="val -53710"/>
              <a:gd name="adj2" fmla="val 638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Come</a:t>
            </a:r>
            <a:r>
              <a:rPr kumimoji="1" lang="ja-JP" altLang="en-US" dirty="0" smtClean="0"/>
              <a:t> </a:t>
            </a:r>
            <a:r>
              <a:rPr kumimoji="1" lang="en-US" altLang="ja-JP" dirty="0" smtClean="0"/>
              <a:t>on!!</a:t>
            </a:r>
            <a:endParaRPr kumimoji="1" lang="ja-JP" altLang="en-US" dirty="0"/>
          </a:p>
        </p:txBody>
      </p:sp>
    </p:spTree>
    <p:extLst>
      <p:ext uri="{BB962C8B-B14F-4D97-AF65-F5344CB8AC3E}">
        <p14:creationId xmlns:p14="http://schemas.microsoft.com/office/powerpoint/2010/main" val="15528266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さいごに</a:t>
            </a:r>
            <a:endParaRPr kumimoji="1" lang="ja-JP" altLang="en-US" dirty="0"/>
          </a:p>
        </p:txBody>
      </p:sp>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32</a:t>
            </a:fld>
            <a:endParaRPr kumimoji="1" lang="ja-JP" altLang="en-US"/>
          </a:p>
        </p:txBody>
      </p:sp>
      <p:sp>
        <p:nvSpPr>
          <p:cNvPr id="7" name="雲形吹き出し 6"/>
          <p:cNvSpPr/>
          <p:nvPr/>
        </p:nvSpPr>
        <p:spPr>
          <a:xfrm>
            <a:off x="6887688" y="1174680"/>
            <a:ext cx="4418744" cy="1482811"/>
          </a:xfrm>
          <a:prstGeom prst="cloudCallout">
            <a:avLst>
              <a:gd name="adj1" fmla="val -47670"/>
              <a:gd name="adj2" fmla="val 59167"/>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テキスト ボックス 7"/>
          <p:cNvSpPr txBox="1"/>
          <p:nvPr/>
        </p:nvSpPr>
        <p:spPr>
          <a:xfrm>
            <a:off x="7456222" y="1457056"/>
            <a:ext cx="3565739" cy="707886"/>
          </a:xfrm>
          <a:prstGeom prst="rect">
            <a:avLst/>
          </a:prstGeom>
          <a:noFill/>
        </p:spPr>
        <p:txBody>
          <a:bodyPr wrap="square" rtlCol="0">
            <a:spAutoFit/>
          </a:bodyPr>
          <a:lstStyle/>
          <a:p>
            <a:r>
              <a:rPr kumimoji="1" lang="ja-JP" altLang="en-US" sz="2000" b="1" dirty="0" smtClean="0"/>
              <a:t>ソフトウェアだけでなく</a:t>
            </a:r>
            <a:endParaRPr kumimoji="1" lang="en-US" altLang="ja-JP" sz="2000" b="1" dirty="0" smtClean="0"/>
          </a:p>
          <a:p>
            <a:r>
              <a:rPr lang="ja-JP" altLang="en-US" sz="2000" b="1" dirty="0" smtClean="0"/>
              <a:t>ハードウェアの勉強もしたい</a:t>
            </a:r>
            <a:endParaRPr kumimoji="1" lang="ja-JP" altLang="en-US" sz="2000" b="1" dirty="0"/>
          </a:p>
        </p:txBody>
      </p:sp>
      <p:sp>
        <p:nvSpPr>
          <p:cNvPr id="9" name="コンテンツ プレースホルダー 8"/>
          <p:cNvSpPr>
            <a:spLocks noGrp="1"/>
          </p:cNvSpPr>
          <p:nvPr>
            <p:ph idx="1"/>
          </p:nvPr>
        </p:nvSpPr>
        <p:spPr>
          <a:xfrm>
            <a:off x="1288617" y="1398671"/>
            <a:ext cx="3538151" cy="1107413"/>
          </a:xfrm>
          <a:prstGeom prst="cloudCallout">
            <a:avLst>
              <a:gd name="adj1" fmla="val 44126"/>
              <a:gd name="adj2" fmla="val 6970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endParaRPr lang="en-US" altLang="ja-JP" b="1" dirty="0" smtClean="0"/>
          </a:p>
          <a:p>
            <a:pPr marL="0" indent="0">
              <a:buNone/>
            </a:pPr>
            <a:endParaRPr lang="en-US" altLang="ja-JP" b="1" dirty="0" smtClean="0"/>
          </a:p>
        </p:txBody>
      </p:sp>
      <p:sp>
        <p:nvSpPr>
          <p:cNvPr id="10" name="テキスト ボックス 9"/>
          <p:cNvSpPr txBox="1"/>
          <p:nvPr/>
        </p:nvSpPr>
        <p:spPr>
          <a:xfrm>
            <a:off x="1825698" y="1721413"/>
            <a:ext cx="3301340" cy="400110"/>
          </a:xfrm>
          <a:prstGeom prst="rect">
            <a:avLst/>
          </a:prstGeom>
          <a:noFill/>
        </p:spPr>
        <p:txBody>
          <a:bodyPr wrap="square" rtlCol="0">
            <a:spAutoFit/>
          </a:bodyPr>
          <a:lstStyle/>
          <a:p>
            <a:r>
              <a:rPr kumimoji="1" lang="ja-JP" altLang="en-US" sz="2000" b="1" dirty="0" smtClean="0"/>
              <a:t>ロボットに興味がある</a:t>
            </a:r>
            <a:endParaRPr kumimoji="1" lang="en-US" altLang="ja-JP" sz="2000" b="1" dirty="0" smtClean="0"/>
          </a:p>
        </p:txBody>
      </p:sp>
      <p:sp>
        <p:nvSpPr>
          <p:cNvPr id="12" name="コンテンツ プレースホルダー 8"/>
          <p:cNvSpPr txBox="1">
            <a:spLocks/>
          </p:cNvSpPr>
          <p:nvPr/>
        </p:nvSpPr>
        <p:spPr>
          <a:xfrm>
            <a:off x="144679" y="2858030"/>
            <a:ext cx="3538151" cy="1107413"/>
          </a:xfrm>
          <a:prstGeom prst="cloudCallout">
            <a:avLst>
              <a:gd name="adj1" fmla="val 79786"/>
              <a:gd name="adj2" fmla="val 16706"/>
            </a:avLst>
          </a:prstGeom>
          <a:solidFill>
            <a:schemeClr val="bg1">
              <a:lumMod val="95000"/>
            </a:schemeClr>
          </a:solidFill>
          <a:ln w="26425" cap="flat" cmpd="sng" algn="ctr">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182880" indent="-182880" algn="l" defTabSz="914400" rtl="0" eaLnBrk="1" latinLnBrk="0" hangingPunct="1">
              <a:spcBef>
                <a:spcPct val="20000"/>
              </a:spcBef>
              <a:buClr>
                <a:schemeClr val="accent1"/>
              </a:buClr>
              <a:buSzPct val="85000"/>
              <a:buFont typeface="Arial" pitchFamily="34" charset="0"/>
              <a:buChar char="•"/>
              <a:defRPr kumimoji="1"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kumimoji="1"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kumimoji="1"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kumimoji="1"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kumimoji="1"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kumimoji="1"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kumimoji="1"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kumimoji="1"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kumimoji="1" sz="1300" kern="1200">
                <a:solidFill>
                  <a:schemeClr val="lt1"/>
                </a:solidFill>
                <a:latin typeface="+mn-lt"/>
                <a:ea typeface="+mn-ea"/>
                <a:cs typeface="+mn-cs"/>
              </a:defRPr>
            </a:lvl9pPr>
          </a:lstStyle>
          <a:p>
            <a:pPr marL="0" indent="0">
              <a:buFont typeface="Arial" pitchFamily="34" charset="0"/>
              <a:buNone/>
            </a:pPr>
            <a:endParaRPr lang="en-US" altLang="ja-JP" smtClean="0"/>
          </a:p>
          <a:p>
            <a:pPr marL="0" indent="0">
              <a:buFont typeface="Arial" pitchFamily="34" charset="0"/>
              <a:buNone/>
            </a:pPr>
            <a:endParaRPr lang="en-US" altLang="ja-JP" dirty="0" smtClean="0"/>
          </a:p>
        </p:txBody>
      </p:sp>
      <p:sp>
        <p:nvSpPr>
          <p:cNvPr id="11" name="テキスト ボックス 10"/>
          <p:cNvSpPr txBox="1"/>
          <p:nvPr/>
        </p:nvSpPr>
        <p:spPr>
          <a:xfrm>
            <a:off x="685764" y="3077193"/>
            <a:ext cx="2702011" cy="707886"/>
          </a:xfrm>
          <a:prstGeom prst="rect">
            <a:avLst/>
          </a:prstGeom>
          <a:noFill/>
        </p:spPr>
        <p:txBody>
          <a:bodyPr wrap="square" rtlCol="0">
            <a:spAutoFit/>
          </a:bodyPr>
          <a:lstStyle/>
          <a:p>
            <a:r>
              <a:rPr kumimoji="1" lang="ja-JP" altLang="en-US" sz="2000" b="1" dirty="0" smtClean="0"/>
              <a:t>実験で</a:t>
            </a:r>
            <a:r>
              <a:rPr kumimoji="1" lang="en-US" altLang="ja-JP" sz="2000" b="1" dirty="0" smtClean="0"/>
              <a:t>FPGA</a:t>
            </a:r>
            <a:r>
              <a:rPr kumimoji="1" lang="ja-JP" altLang="en-US" sz="2000" b="1" dirty="0" smtClean="0"/>
              <a:t>の演習が</a:t>
            </a:r>
            <a:endParaRPr kumimoji="1" lang="en-US" altLang="ja-JP" sz="2000" b="1" dirty="0" smtClean="0"/>
          </a:p>
          <a:p>
            <a:r>
              <a:rPr kumimoji="1" lang="ja-JP" altLang="en-US" sz="2000" b="1" dirty="0" smtClean="0"/>
              <a:t>面白かった！</a:t>
            </a:r>
            <a:endParaRPr kumimoji="1" lang="ja-JP" altLang="en-US" sz="2000" b="1" dirty="0"/>
          </a:p>
        </p:txBody>
      </p:sp>
      <p:sp>
        <p:nvSpPr>
          <p:cNvPr id="13" name="コンテンツ プレースホルダー 8"/>
          <p:cNvSpPr txBox="1">
            <a:spLocks/>
          </p:cNvSpPr>
          <p:nvPr/>
        </p:nvSpPr>
        <p:spPr>
          <a:xfrm>
            <a:off x="8044249" y="2901449"/>
            <a:ext cx="3538151" cy="1107413"/>
          </a:xfrm>
          <a:prstGeom prst="cloudCallout">
            <a:avLst>
              <a:gd name="adj1" fmla="val -75097"/>
              <a:gd name="adj2" fmla="val -5147"/>
            </a:avLst>
          </a:prstGeom>
          <a:solidFill>
            <a:schemeClr val="bg1">
              <a:lumMod val="95000"/>
            </a:schemeClr>
          </a:solidFill>
          <a:ln w="26425" cap="flat" cmpd="sng" algn="ctr">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182880" indent="-182880" algn="l" defTabSz="914400" rtl="0" eaLnBrk="1" latinLnBrk="0" hangingPunct="1">
              <a:spcBef>
                <a:spcPct val="20000"/>
              </a:spcBef>
              <a:buClr>
                <a:schemeClr val="accent1"/>
              </a:buClr>
              <a:buSzPct val="85000"/>
              <a:buFont typeface="Arial" pitchFamily="34" charset="0"/>
              <a:buChar char="•"/>
              <a:defRPr kumimoji="1" sz="2400" kern="1200">
                <a:solidFill>
                  <a:schemeClr val="lt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kumimoji="1" sz="2000" kern="1200">
                <a:solidFill>
                  <a:schemeClr val="lt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kumimoji="1" sz="1800" kern="1200">
                <a:solidFill>
                  <a:schemeClr val="lt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kumimoji="1" sz="1600" kern="1200">
                <a:solidFill>
                  <a:schemeClr val="lt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kumimoji="1" sz="1400" kern="1200" baseline="0">
                <a:solidFill>
                  <a:schemeClr val="lt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kumimoji="1" sz="1300" kern="1200">
                <a:solidFill>
                  <a:schemeClr val="lt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kumimoji="1" sz="1300" kern="1200">
                <a:solidFill>
                  <a:schemeClr val="lt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kumimoji="1" sz="1300" kern="1200">
                <a:solidFill>
                  <a:schemeClr val="lt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kumimoji="1" sz="1300" kern="1200">
                <a:solidFill>
                  <a:schemeClr val="lt1"/>
                </a:solidFill>
                <a:latin typeface="+mn-lt"/>
                <a:ea typeface="+mn-ea"/>
                <a:cs typeface="+mn-cs"/>
              </a:defRPr>
            </a:lvl9pPr>
          </a:lstStyle>
          <a:p>
            <a:pPr marL="0" indent="0">
              <a:buFont typeface="Arial" pitchFamily="34" charset="0"/>
              <a:buNone/>
            </a:pPr>
            <a:endParaRPr lang="en-US" altLang="ja-JP" smtClean="0"/>
          </a:p>
          <a:p>
            <a:pPr marL="0" indent="0">
              <a:buFont typeface="Arial" pitchFamily="34" charset="0"/>
              <a:buNone/>
            </a:pPr>
            <a:endParaRPr lang="en-US" altLang="ja-JP" dirty="0" smtClean="0"/>
          </a:p>
        </p:txBody>
      </p:sp>
      <p:sp>
        <p:nvSpPr>
          <p:cNvPr id="14" name="テキスト ボックス 13"/>
          <p:cNvSpPr txBox="1"/>
          <p:nvPr/>
        </p:nvSpPr>
        <p:spPr>
          <a:xfrm>
            <a:off x="8604421" y="3131991"/>
            <a:ext cx="2702011" cy="707886"/>
          </a:xfrm>
          <a:prstGeom prst="rect">
            <a:avLst/>
          </a:prstGeom>
          <a:noFill/>
        </p:spPr>
        <p:txBody>
          <a:bodyPr wrap="square" rtlCol="0">
            <a:spAutoFit/>
          </a:bodyPr>
          <a:lstStyle/>
          <a:p>
            <a:r>
              <a:rPr kumimoji="1" lang="en-US" altLang="ja-JP" sz="2000" b="1" dirty="0" smtClean="0"/>
              <a:t>FPGA</a:t>
            </a:r>
            <a:r>
              <a:rPr kumimoji="1" lang="ja-JP" altLang="en-US" sz="2000" b="1" dirty="0" smtClean="0"/>
              <a:t>やマイコンを</a:t>
            </a:r>
            <a:r>
              <a:rPr kumimoji="1" lang="en-US" altLang="ja-JP" sz="2000" b="1" dirty="0" smtClean="0"/>
              <a:t/>
            </a:r>
            <a:br>
              <a:rPr kumimoji="1" lang="en-US" altLang="ja-JP" sz="2000" b="1" dirty="0" smtClean="0"/>
            </a:br>
            <a:r>
              <a:rPr kumimoji="1" lang="ja-JP" altLang="en-US" sz="2000" b="1" dirty="0" smtClean="0"/>
              <a:t>使いこなしたい</a:t>
            </a:r>
            <a:endParaRPr kumimoji="1" lang="ja-JP" altLang="en-US" sz="2000" b="1" dirty="0"/>
          </a:p>
        </p:txBody>
      </p:sp>
      <p:pic>
        <p:nvPicPr>
          <p:cNvPr id="16" name="図 15"/>
          <p:cNvPicPr>
            <a:picLocks noChangeAspect="1"/>
          </p:cNvPicPr>
          <p:nvPr/>
        </p:nvPicPr>
        <p:blipFill>
          <a:blip r:embed="rId3"/>
          <a:stretch>
            <a:fillRect/>
          </a:stretch>
        </p:blipFill>
        <p:spPr>
          <a:xfrm rot="5400000">
            <a:off x="4906314" y="2394047"/>
            <a:ext cx="2179568" cy="2035381"/>
          </a:xfrm>
          <a:prstGeom prst="rect">
            <a:avLst/>
          </a:prstGeom>
          <a:ln>
            <a:noFill/>
          </a:ln>
          <a:effectLst>
            <a:softEdge rad="31750"/>
          </a:effectLst>
        </p:spPr>
      </p:pic>
      <p:sp>
        <p:nvSpPr>
          <p:cNvPr id="17" name="テキスト ボックス 16"/>
          <p:cNvSpPr txBox="1"/>
          <p:nvPr/>
        </p:nvSpPr>
        <p:spPr>
          <a:xfrm>
            <a:off x="774357" y="5299475"/>
            <a:ext cx="11673016" cy="830997"/>
          </a:xfrm>
          <a:prstGeom prst="rect">
            <a:avLst/>
          </a:prstGeom>
          <a:noFill/>
        </p:spPr>
        <p:txBody>
          <a:bodyPr wrap="square" rtlCol="0">
            <a:spAutoFit/>
          </a:bodyPr>
          <a:lstStyle/>
          <a:p>
            <a:r>
              <a:rPr kumimoji="1" lang="ja-JP" altLang="en-US" sz="4800" b="1" dirty="0" smtClean="0">
                <a:solidFill>
                  <a:schemeClr val="accent2">
                    <a:lumMod val="50000"/>
                  </a:schemeClr>
                </a:solidFill>
                <a:latin typeface="+mj-ea"/>
                <a:ea typeface="+mj-ea"/>
              </a:rPr>
              <a:t>そんなあなたにオススメのチームです！</a:t>
            </a:r>
            <a:endParaRPr kumimoji="1" lang="ja-JP" altLang="en-US" sz="4800" b="1" dirty="0">
              <a:solidFill>
                <a:schemeClr val="accent2">
                  <a:lumMod val="50000"/>
                </a:schemeClr>
              </a:solidFill>
              <a:latin typeface="+mj-ea"/>
              <a:ea typeface="+mj-ea"/>
            </a:endParaRPr>
          </a:p>
        </p:txBody>
      </p:sp>
    </p:spTree>
    <p:extLst>
      <p:ext uri="{BB962C8B-B14F-4D97-AF65-F5344CB8AC3E}">
        <p14:creationId xmlns:p14="http://schemas.microsoft.com/office/powerpoint/2010/main" val="29935122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7200" dirty="0" smtClean="0"/>
              <a:t>GPGPU</a:t>
            </a:r>
            <a:endParaRPr kumimoji="1" lang="ja-JP" altLang="en-US" sz="7200"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fld id="{581540E4-5CE1-42E0-BB22-370748C95580}"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33</a:t>
            </a:fld>
            <a:endParaRPr kumimoji="1" lang="ja-JP" altLang="en-US"/>
          </a:p>
        </p:txBody>
      </p:sp>
    </p:spTree>
    <p:extLst>
      <p:ext uri="{BB962C8B-B14F-4D97-AF65-F5344CB8AC3E}">
        <p14:creationId xmlns:p14="http://schemas.microsoft.com/office/powerpoint/2010/main" val="42549209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GPU</a:t>
            </a:r>
            <a:r>
              <a:rPr lang="ja-JP" altLang="en-US" dirty="0" smtClean="0"/>
              <a:t>とは</a:t>
            </a:r>
            <a:r>
              <a:rPr lang="en-US" altLang="ja-JP" dirty="0" smtClean="0"/>
              <a:t>……</a:t>
            </a:r>
            <a:r>
              <a:rPr lang="ja-JP" altLang="en-US" dirty="0" smtClean="0"/>
              <a:t>？</a:t>
            </a:r>
            <a:endParaRPr kumimoji="1" lang="ja-JP" altLang="en-US" dirty="0"/>
          </a:p>
        </p:txBody>
      </p:sp>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34</a:t>
            </a:fld>
            <a:endParaRPr kumimoji="1" lang="ja-JP" altLang="en-US"/>
          </a:p>
        </p:txBody>
      </p:sp>
      <p:sp>
        <p:nvSpPr>
          <p:cNvPr id="7" name="タイトル 1"/>
          <p:cNvSpPr>
            <a:spLocks noGrp="1"/>
          </p:cNvSpPr>
          <p:nvPr/>
        </p:nvSpPr>
        <p:spPr>
          <a:xfrm>
            <a:off x="1921884" y="339651"/>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endParaRPr kumimoji="1" lang="ja-JP" altLang="en-US" dirty="0"/>
          </a:p>
        </p:txBody>
      </p:sp>
      <p:sp>
        <p:nvSpPr>
          <p:cNvPr id="8" name="コンテンツ プレースホルダー 2"/>
          <p:cNvSpPr>
            <a:spLocks noGrp="1"/>
          </p:cNvSpPr>
          <p:nvPr/>
        </p:nvSpPr>
        <p:spPr>
          <a:xfrm>
            <a:off x="1921884" y="1665213"/>
            <a:ext cx="84352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r>
              <a:rPr kumimoji="1" lang="en-US" altLang="ja-JP" sz="2800" dirty="0" smtClean="0"/>
              <a:t>GPU(Graphics Processing Unit)</a:t>
            </a:r>
            <a:r>
              <a:rPr lang="ja-JP" altLang="en-US" sz="2800" dirty="0" err="1" smtClean="0"/>
              <a:t>って</a:t>
            </a:r>
            <a:r>
              <a:rPr lang="ja-JP" altLang="en-US" sz="2800" dirty="0" smtClean="0"/>
              <a:t>何者？</a:t>
            </a:r>
            <a:endParaRPr kumimoji="1" lang="en-US" altLang="ja-JP" sz="2800" dirty="0" smtClean="0"/>
          </a:p>
          <a:p>
            <a:endParaRPr lang="en-US" altLang="ja-JP" sz="2800" dirty="0" smtClean="0"/>
          </a:p>
          <a:p>
            <a:endParaRPr lang="en-US" altLang="ja-JP" sz="2800" dirty="0"/>
          </a:p>
          <a:p>
            <a:endParaRPr lang="en-US" altLang="ja-JP" sz="2800" dirty="0" smtClean="0"/>
          </a:p>
          <a:p>
            <a:endParaRPr lang="en-US" altLang="ja-JP" sz="1000" dirty="0" smtClean="0"/>
          </a:p>
          <a:p>
            <a:endParaRPr lang="en-US" altLang="ja-JP" sz="1000" dirty="0" smtClean="0"/>
          </a:p>
          <a:p>
            <a:endParaRPr lang="en-US" altLang="ja-JP" sz="1000" dirty="0" smtClean="0"/>
          </a:p>
          <a:p>
            <a:r>
              <a:rPr lang="ja-JP" altLang="en-US" sz="2800" dirty="0" smtClean="0"/>
              <a:t>何がすごいの？</a:t>
            </a:r>
            <a:endParaRPr lang="en-US" altLang="ja-JP" sz="2800" dirty="0" smtClean="0"/>
          </a:p>
          <a:p>
            <a:pPr lvl="1"/>
            <a:r>
              <a:rPr lang="ja-JP" altLang="en-US" sz="2400" dirty="0" smtClean="0"/>
              <a:t>処理を行う演算コアが多い！</a:t>
            </a:r>
            <a:endParaRPr lang="en-US" altLang="ja-JP" sz="2400" dirty="0" smtClean="0"/>
          </a:p>
          <a:p>
            <a:pPr lvl="1"/>
            <a:endParaRPr kumimoji="1" lang="ja-JP" altLang="en-US" sz="2400" dirty="0"/>
          </a:p>
        </p:txBody>
      </p:sp>
      <p:pic>
        <p:nvPicPr>
          <p:cNvPr id="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0823" y="2222272"/>
            <a:ext cx="2086593" cy="1631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角丸四角形吹き出し 9"/>
          <p:cNvSpPr/>
          <p:nvPr/>
        </p:nvSpPr>
        <p:spPr>
          <a:xfrm>
            <a:off x="7332828" y="2232670"/>
            <a:ext cx="3024336" cy="623670"/>
          </a:xfrm>
          <a:prstGeom prst="wedgeRoundRectCallout">
            <a:avLst>
              <a:gd name="adj1" fmla="val -69235"/>
              <a:gd name="adj2" fmla="val 34885"/>
              <a:gd name="adj3" fmla="val 16667"/>
            </a:avLst>
          </a:pr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457200" rtl="0" eaLnBrk="1" latinLnBrk="0" hangingPunct="1">
              <a:defRPr kumimoji="1" sz="1800" kern="1200">
                <a:solidFill>
                  <a:schemeClr val="lt1"/>
                </a:solidFill>
                <a:latin typeface="+mn-lt"/>
                <a:ea typeface="+mn-ea"/>
                <a:cs typeface="+mn-cs"/>
              </a:defRPr>
            </a:lvl1pPr>
            <a:lvl2pPr marL="457200" algn="l" defTabSz="457200" rtl="0" eaLnBrk="1" latinLnBrk="0" hangingPunct="1">
              <a:defRPr kumimoji="1" sz="1800" kern="1200">
                <a:solidFill>
                  <a:schemeClr val="lt1"/>
                </a:solidFill>
                <a:latin typeface="+mn-lt"/>
                <a:ea typeface="+mn-ea"/>
                <a:cs typeface="+mn-cs"/>
              </a:defRPr>
            </a:lvl2pPr>
            <a:lvl3pPr marL="914400" algn="l" defTabSz="457200" rtl="0" eaLnBrk="1" latinLnBrk="0" hangingPunct="1">
              <a:defRPr kumimoji="1" sz="1800" kern="1200">
                <a:solidFill>
                  <a:schemeClr val="lt1"/>
                </a:solidFill>
                <a:latin typeface="+mn-lt"/>
                <a:ea typeface="+mn-ea"/>
                <a:cs typeface="+mn-cs"/>
              </a:defRPr>
            </a:lvl3pPr>
            <a:lvl4pPr marL="1371600" algn="l" defTabSz="457200" rtl="0" eaLnBrk="1" latinLnBrk="0" hangingPunct="1">
              <a:defRPr kumimoji="1" sz="1800" kern="1200">
                <a:solidFill>
                  <a:schemeClr val="lt1"/>
                </a:solidFill>
                <a:latin typeface="+mn-lt"/>
                <a:ea typeface="+mn-ea"/>
                <a:cs typeface="+mn-cs"/>
              </a:defRPr>
            </a:lvl4pPr>
            <a:lvl5pPr marL="1828800" algn="l" defTabSz="457200" rtl="0" eaLnBrk="1" latinLnBrk="0" hangingPunct="1">
              <a:defRPr kumimoji="1" sz="1800" kern="1200">
                <a:solidFill>
                  <a:schemeClr val="lt1"/>
                </a:solidFill>
                <a:latin typeface="+mn-lt"/>
                <a:ea typeface="+mn-ea"/>
                <a:cs typeface="+mn-cs"/>
              </a:defRPr>
            </a:lvl5pPr>
            <a:lvl6pPr marL="2286000" algn="l" defTabSz="457200" rtl="0" eaLnBrk="1" latinLnBrk="0" hangingPunct="1">
              <a:defRPr kumimoji="1" sz="1800" kern="1200">
                <a:solidFill>
                  <a:schemeClr val="lt1"/>
                </a:solidFill>
                <a:latin typeface="+mn-lt"/>
                <a:ea typeface="+mn-ea"/>
                <a:cs typeface="+mn-cs"/>
              </a:defRPr>
            </a:lvl6pPr>
            <a:lvl7pPr marL="2743200" algn="l" defTabSz="457200" rtl="0" eaLnBrk="1" latinLnBrk="0" hangingPunct="1">
              <a:defRPr kumimoji="1" sz="1800" kern="1200">
                <a:solidFill>
                  <a:schemeClr val="lt1"/>
                </a:solidFill>
                <a:latin typeface="+mn-lt"/>
                <a:ea typeface="+mn-ea"/>
                <a:cs typeface="+mn-cs"/>
              </a:defRPr>
            </a:lvl7pPr>
            <a:lvl8pPr marL="3200400" algn="l" defTabSz="457200" rtl="0" eaLnBrk="1" latinLnBrk="0" hangingPunct="1">
              <a:defRPr kumimoji="1" sz="1800" kern="1200">
                <a:solidFill>
                  <a:schemeClr val="lt1"/>
                </a:solidFill>
                <a:latin typeface="+mn-lt"/>
                <a:ea typeface="+mn-ea"/>
                <a:cs typeface="+mn-cs"/>
              </a:defRPr>
            </a:lvl8pPr>
            <a:lvl9pPr marL="3657600" algn="l" defTabSz="457200" rtl="0" eaLnBrk="1" latinLnBrk="0" hangingPunct="1">
              <a:defRPr kumimoji="1" sz="1800" kern="1200">
                <a:solidFill>
                  <a:schemeClr val="lt1"/>
                </a:solidFill>
                <a:latin typeface="+mn-lt"/>
                <a:ea typeface="+mn-ea"/>
                <a:cs typeface="+mn-cs"/>
              </a:defRPr>
            </a:lvl9pPr>
          </a:lstStyle>
          <a:p>
            <a:pPr algn="ctr" defTabSz="914400"/>
            <a:r>
              <a:rPr lang="ja-JP" altLang="en-US" dirty="0" smtClean="0">
                <a:solidFill>
                  <a:sysClr val="windowText" lastClr="000000"/>
                </a:solidFill>
              </a:rPr>
              <a:t>画像処理が得意な</a:t>
            </a:r>
            <a:endParaRPr lang="en-US" altLang="ja-JP" dirty="0" smtClean="0">
              <a:solidFill>
                <a:sysClr val="windowText" lastClr="000000"/>
              </a:solidFill>
            </a:endParaRPr>
          </a:p>
          <a:p>
            <a:pPr algn="ctr" defTabSz="914400"/>
            <a:r>
              <a:rPr lang="ja-JP" altLang="en-US" dirty="0" smtClean="0">
                <a:solidFill>
                  <a:sysClr val="windowText" lastClr="000000"/>
                </a:solidFill>
              </a:rPr>
              <a:t>ハードウェアです！</a:t>
            </a:r>
            <a:endParaRPr lang="ja-JP" altLang="en-US" dirty="0">
              <a:solidFill>
                <a:sysClr val="windowText" lastClr="000000"/>
              </a:solidFill>
            </a:endParaRPr>
          </a:p>
        </p:txBody>
      </p:sp>
      <p:sp>
        <p:nvSpPr>
          <p:cNvPr id="11" name="角丸四角形吹き出し 10"/>
          <p:cNvSpPr/>
          <p:nvPr/>
        </p:nvSpPr>
        <p:spPr>
          <a:xfrm>
            <a:off x="1283279" y="2271853"/>
            <a:ext cx="3367544" cy="648072"/>
          </a:xfrm>
          <a:prstGeom prst="wedgeRoundRectCallout">
            <a:avLst>
              <a:gd name="adj1" fmla="val 51135"/>
              <a:gd name="adj2" fmla="val 107527"/>
              <a:gd name="adj3" fmla="val 16667"/>
            </a:avLst>
          </a:pr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457200" rtl="0" eaLnBrk="1" latinLnBrk="0" hangingPunct="1">
              <a:defRPr kumimoji="1" sz="1800" kern="1200">
                <a:solidFill>
                  <a:schemeClr val="lt1"/>
                </a:solidFill>
                <a:latin typeface="+mn-lt"/>
                <a:ea typeface="+mn-ea"/>
                <a:cs typeface="+mn-cs"/>
              </a:defRPr>
            </a:lvl1pPr>
            <a:lvl2pPr marL="457200" algn="l" defTabSz="457200" rtl="0" eaLnBrk="1" latinLnBrk="0" hangingPunct="1">
              <a:defRPr kumimoji="1" sz="1800" kern="1200">
                <a:solidFill>
                  <a:schemeClr val="lt1"/>
                </a:solidFill>
                <a:latin typeface="+mn-lt"/>
                <a:ea typeface="+mn-ea"/>
                <a:cs typeface="+mn-cs"/>
              </a:defRPr>
            </a:lvl2pPr>
            <a:lvl3pPr marL="914400" algn="l" defTabSz="457200" rtl="0" eaLnBrk="1" latinLnBrk="0" hangingPunct="1">
              <a:defRPr kumimoji="1" sz="1800" kern="1200">
                <a:solidFill>
                  <a:schemeClr val="lt1"/>
                </a:solidFill>
                <a:latin typeface="+mn-lt"/>
                <a:ea typeface="+mn-ea"/>
                <a:cs typeface="+mn-cs"/>
              </a:defRPr>
            </a:lvl3pPr>
            <a:lvl4pPr marL="1371600" algn="l" defTabSz="457200" rtl="0" eaLnBrk="1" latinLnBrk="0" hangingPunct="1">
              <a:defRPr kumimoji="1" sz="1800" kern="1200">
                <a:solidFill>
                  <a:schemeClr val="lt1"/>
                </a:solidFill>
                <a:latin typeface="+mn-lt"/>
                <a:ea typeface="+mn-ea"/>
                <a:cs typeface="+mn-cs"/>
              </a:defRPr>
            </a:lvl4pPr>
            <a:lvl5pPr marL="1828800" algn="l" defTabSz="457200" rtl="0" eaLnBrk="1" latinLnBrk="0" hangingPunct="1">
              <a:defRPr kumimoji="1" sz="1800" kern="1200">
                <a:solidFill>
                  <a:schemeClr val="lt1"/>
                </a:solidFill>
                <a:latin typeface="+mn-lt"/>
                <a:ea typeface="+mn-ea"/>
                <a:cs typeface="+mn-cs"/>
              </a:defRPr>
            </a:lvl5pPr>
            <a:lvl6pPr marL="2286000" algn="l" defTabSz="457200" rtl="0" eaLnBrk="1" latinLnBrk="0" hangingPunct="1">
              <a:defRPr kumimoji="1" sz="1800" kern="1200">
                <a:solidFill>
                  <a:schemeClr val="lt1"/>
                </a:solidFill>
                <a:latin typeface="+mn-lt"/>
                <a:ea typeface="+mn-ea"/>
                <a:cs typeface="+mn-cs"/>
              </a:defRPr>
            </a:lvl6pPr>
            <a:lvl7pPr marL="2743200" algn="l" defTabSz="457200" rtl="0" eaLnBrk="1" latinLnBrk="0" hangingPunct="1">
              <a:defRPr kumimoji="1" sz="1800" kern="1200">
                <a:solidFill>
                  <a:schemeClr val="lt1"/>
                </a:solidFill>
                <a:latin typeface="+mn-lt"/>
                <a:ea typeface="+mn-ea"/>
                <a:cs typeface="+mn-cs"/>
              </a:defRPr>
            </a:lvl7pPr>
            <a:lvl8pPr marL="3200400" algn="l" defTabSz="457200" rtl="0" eaLnBrk="1" latinLnBrk="0" hangingPunct="1">
              <a:defRPr kumimoji="1" sz="1800" kern="1200">
                <a:solidFill>
                  <a:schemeClr val="lt1"/>
                </a:solidFill>
                <a:latin typeface="+mn-lt"/>
                <a:ea typeface="+mn-ea"/>
                <a:cs typeface="+mn-cs"/>
              </a:defRPr>
            </a:lvl8pPr>
            <a:lvl9pPr marL="3657600" algn="l" defTabSz="457200" rtl="0" eaLnBrk="1" latinLnBrk="0" hangingPunct="1">
              <a:defRPr kumimoji="1" sz="1800" kern="1200">
                <a:solidFill>
                  <a:schemeClr val="lt1"/>
                </a:solidFill>
                <a:latin typeface="+mn-lt"/>
                <a:ea typeface="+mn-ea"/>
                <a:cs typeface="+mn-cs"/>
              </a:defRPr>
            </a:lvl9pPr>
          </a:lstStyle>
          <a:p>
            <a:pPr algn="ctr" defTabSz="914400"/>
            <a:r>
              <a:rPr lang="ja-JP" altLang="en-US" dirty="0" smtClean="0">
                <a:solidFill>
                  <a:sysClr val="windowText" lastClr="000000"/>
                </a:solidFill>
              </a:rPr>
              <a:t>僕がいるとゲームが</a:t>
            </a:r>
            <a:endParaRPr lang="en-US" altLang="ja-JP" dirty="0" smtClean="0">
              <a:solidFill>
                <a:sysClr val="windowText" lastClr="000000"/>
              </a:solidFill>
            </a:endParaRPr>
          </a:p>
          <a:p>
            <a:pPr algn="ctr" defTabSz="914400"/>
            <a:r>
              <a:rPr lang="ja-JP" altLang="en-US" dirty="0" smtClean="0">
                <a:solidFill>
                  <a:sysClr val="windowText" lastClr="000000"/>
                </a:solidFill>
              </a:rPr>
              <a:t>快適にできる！</a:t>
            </a:r>
            <a:endParaRPr lang="ja-JP" altLang="en-US" dirty="0">
              <a:solidFill>
                <a:sysClr val="windowText" lastClr="000000"/>
              </a:solidFill>
            </a:endParaRPr>
          </a:p>
        </p:txBody>
      </p:sp>
      <p:sp>
        <p:nvSpPr>
          <p:cNvPr id="12" name="角丸四角形吹き出し 11"/>
          <p:cNvSpPr/>
          <p:nvPr/>
        </p:nvSpPr>
        <p:spPr>
          <a:xfrm>
            <a:off x="6697147" y="3446107"/>
            <a:ext cx="3801520" cy="798515"/>
          </a:xfrm>
          <a:prstGeom prst="wedgeRoundRectCallout">
            <a:avLst>
              <a:gd name="adj1" fmla="val -65263"/>
              <a:gd name="adj2" fmla="val -62846"/>
              <a:gd name="adj3" fmla="val 16667"/>
            </a:avLst>
          </a:pr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457200" rtl="0" eaLnBrk="1" latinLnBrk="0" hangingPunct="1">
              <a:defRPr kumimoji="1" sz="1800" kern="1200">
                <a:solidFill>
                  <a:schemeClr val="lt1"/>
                </a:solidFill>
                <a:latin typeface="+mn-lt"/>
                <a:ea typeface="+mn-ea"/>
                <a:cs typeface="+mn-cs"/>
              </a:defRPr>
            </a:lvl1pPr>
            <a:lvl2pPr marL="457200" algn="l" defTabSz="457200" rtl="0" eaLnBrk="1" latinLnBrk="0" hangingPunct="1">
              <a:defRPr kumimoji="1" sz="1800" kern="1200">
                <a:solidFill>
                  <a:schemeClr val="lt1"/>
                </a:solidFill>
                <a:latin typeface="+mn-lt"/>
                <a:ea typeface="+mn-ea"/>
                <a:cs typeface="+mn-cs"/>
              </a:defRPr>
            </a:lvl2pPr>
            <a:lvl3pPr marL="914400" algn="l" defTabSz="457200" rtl="0" eaLnBrk="1" latinLnBrk="0" hangingPunct="1">
              <a:defRPr kumimoji="1" sz="1800" kern="1200">
                <a:solidFill>
                  <a:schemeClr val="lt1"/>
                </a:solidFill>
                <a:latin typeface="+mn-lt"/>
                <a:ea typeface="+mn-ea"/>
                <a:cs typeface="+mn-cs"/>
              </a:defRPr>
            </a:lvl3pPr>
            <a:lvl4pPr marL="1371600" algn="l" defTabSz="457200" rtl="0" eaLnBrk="1" latinLnBrk="0" hangingPunct="1">
              <a:defRPr kumimoji="1" sz="1800" kern="1200">
                <a:solidFill>
                  <a:schemeClr val="lt1"/>
                </a:solidFill>
                <a:latin typeface="+mn-lt"/>
                <a:ea typeface="+mn-ea"/>
                <a:cs typeface="+mn-cs"/>
              </a:defRPr>
            </a:lvl4pPr>
            <a:lvl5pPr marL="1828800" algn="l" defTabSz="457200" rtl="0" eaLnBrk="1" latinLnBrk="0" hangingPunct="1">
              <a:defRPr kumimoji="1" sz="1800" kern="1200">
                <a:solidFill>
                  <a:schemeClr val="lt1"/>
                </a:solidFill>
                <a:latin typeface="+mn-lt"/>
                <a:ea typeface="+mn-ea"/>
                <a:cs typeface="+mn-cs"/>
              </a:defRPr>
            </a:lvl5pPr>
            <a:lvl6pPr marL="2286000" algn="l" defTabSz="457200" rtl="0" eaLnBrk="1" latinLnBrk="0" hangingPunct="1">
              <a:defRPr kumimoji="1" sz="1800" kern="1200">
                <a:solidFill>
                  <a:schemeClr val="lt1"/>
                </a:solidFill>
                <a:latin typeface="+mn-lt"/>
                <a:ea typeface="+mn-ea"/>
                <a:cs typeface="+mn-cs"/>
              </a:defRPr>
            </a:lvl6pPr>
            <a:lvl7pPr marL="2743200" algn="l" defTabSz="457200" rtl="0" eaLnBrk="1" latinLnBrk="0" hangingPunct="1">
              <a:defRPr kumimoji="1" sz="1800" kern="1200">
                <a:solidFill>
                  <a:schemeClr val="lt1"/>
                </a:solidFill>
                <a:latin typeface="+mn-lt"/>
                <a:ea typeface="+mn-ea"/>
                <a:cs typeface="+mn-cs"/>
              </a:defRPr>
            </a:lvl7pPr>
            <a:lvl8pPr marL="3200400" algn="l" defTabSz="457200" rtl="0" eaLnBrk="1" latinLnBrk="0" hangingPunct="1">
              <a:defRPr kumimoji="1" sz="1800" kern="1200">
                <a:solidFill>
                  <a:schemeClr val="lt1"/>
                </a:solidFill>
                <a:latin typeface="+mn-lt"/>
                <a:ea typeface="+mn-ea"/>
                <a:cs typeface="+mn-cs"/>
              </a:defRPr>
            </a:lvl8pPr>
            <a:lvl9pPr marL="3657600" algn="l" defTabSz="457200" rtl="0" eaLnBrk="1" latinLnBrk="0" hangingPunct="1">
              <a:defRPr kumimoji="1" sz="1800" kern="1200">
                <a:solidFill>
                  <a:schemeClr val="lt1"/>
                </a:solidFill>
                <a:latin typeface="+mn-lt"/>
                <a:ea typeface="+mn-ea"/>
                <a:cs typeface="+mn-cs"/>
              </a:defRPr>
            </a:lvl9pPr>
          </a:lstStyle>
          <a:p>
            <a:pPr algn="ctr" defTabSz="914400"/>
            <a:r>
              <a:rPr lang="ja-JP" altLang="en-US" dirty="0" smtClean="0">
                <a:solidFill>
                  <a:sysClr val="windowText" lastClr="000000"/>
                </a:solidFill>
              </a:rPr>
              <a:t>ビデオカードとも呼ばれるので</a:t>
            </a:r>
            <a:endParaRPr lang="en-US" altLang="ja-JP" dirty="0" smtClean="0">
              <a:solidFill>
                <a:sysClr val="windowText" lastClr="000000"/>
              </a:solidFill>
            </a:endParaRPr>
          </a:p>
          <a:p>
            <a:pPr algn="ctr" defTabSz="914400"/>
            <a:r>
              <a:rPr lang="ja-JP" altLang="en-US" dirty="0" smtClean="0">
                <a:solidFill>
                  <a:sysClr val="windowText" lastClr="000000"/>
                </a:solidFill>
              </a:rPr>
              <a:t>知ってる人は知っている！</a:t>
            </a:r>
            <a:endParaRPr lang="ja-JP" altLang="en-US" dirty="0">
              <a:solidFill>
                <a:sysClr val="windowText" lastClr="000000"/>
              </a:solidFill>
            </a:endParaRPr>
          </a:p>
        </p:txBody>
      </p:sp>
      <p:grpSp>
        <p:nvGrpSpPr>
          <p:cNvPr id="13" name="グループ化 12"/>
          <p:cNvGrpSpPr/>
          <p:nvPr/>
        </p:nvGrpSpPr>
        <p:grpSpPr>
          <a:xfrm>
            <a:off x="1394636" y="5213489"/>
            <a:ext cx="2646587" cy="1118900"/>
            <a:chOff x="665311" y="5118412"/>
            <a:chExt cx="2178497" cy="1118900"/>
          </a:xfrm>
        </p:grpSpPr>
        <p:sp>
          <p:nvSpPr>
            <p:cNvPr id="18" name="角丸四角形 17"/>
            <p:cNvSpPr/>
            <p:nvPr/>
          </p:nvSpPr>
          <p:spPr>
            <a:xfrm>
              <a:off x="665311" y="5661248"/>
              <a:ext cx="2178497" cy="576064"/>
            </a:xfrm>
            <a:prstGeom prst="roundRect">
              <a:avLst/>
            </a:prstGeom>
            <a:noFill/>
            <a:ln w="76200">
              <a:solidFill>
                <a:schemeClr val="bg2">
                  <a:lumMod val="75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457200" rtl="0" eaLnBrk="1" latinLnBrk="0" hangingPunct="1">
                <a:defRPr kumimoji="1" sz="1800" kern="1200">
                  <a:solidFill>
                    <a:schemeClr val="lt1"/>
                  </a:solidFill>
                  <a:latin typeface="+mn-lt"/>
                  <a:ea typeface="+mn-ea"/>
                  <a:cs typeface="+mn-cs"/>
                </a:defRPr>
              </a:lvl1pPr>
              <a:lvl2pPr marL="457200" algn="l" defTabSz="457200" rtl="0" eaLnBrk="1" latinLnBrk="0" hangingPunct="1">
                <a:defRPr kumimoji="1" sz="1800" kern="1200">
                  <a:solidFill>
                    <a:schemeClr val="lt1"/>
                  </a:solidFill>
                  <a:latin typeface="+mn-lt"/>
                  <a:ea typeface="+mn-ea"/>
                  <a:cs typeface="+mn-cs"/>
                </a:defRPr>
              </a:lvl2pPr>
              <a:lvl3pPr marL="914400" algn="l" defTabSz="457200" rtl="0" eaLnBrk="1" latinLnBrk="0" hangingPunct="1">
                <a:defRPr kumimoji="1" sz="1800" kern="1200">
                  <a:solidFill>
                    <a:schemeClr val="lt1"/>
                  </a:solidFill>
                  <a:latin typeface="+mn-lt"/>
                  <a:ea typeface="+mn-ea"/>
                  <a:cs typeface="+mn-cs"/>
                </a:defRPr>
              </a:lvl3pPr>
              <a:lvl4pPr marL="1371600" algn="l" defTabSz="457200" rtl="0" eaLnBrk="1" latinLnBrk="0" hangingPunct="1">
                <a:defRPr kumimoji="1" sz="1800" kern="1200">
                  <a:solidFill>
                    <a:schemeClr val="lt1"/>
                  </a:solidFill>
                  <a:latin typeface="+mn-lt"/>
                  <a:ea typeface="+mn-ea"/>
                  <a:cs typeface="+mn-cs"/>
                </a:defRPr>
              </a:lvl4pPr>
              <a:lvl5pPr marL="1828800" algn="l" defTabSz="457200" rtl="0" eaLnBrk="1" latinLnBrk="0" hangingPunct="1">
                <a:defRPr kumimoji="1" sz="1800" kern="1200">
                  <a:solidFill>
                    <a:schemeClr val="lt1"/>
                  </a:solidFill>
                  <a:latin typeface="+mn-lt"/>
                  <a:ea typeface="+mn-ea"/>
                  <a:cs typeface="+mn-cs"/>
                </a:defRPr>
              </a:lvl5pPr>
              <a:lvl6pPr marL="2286000" algn="l" defTabSz="457200" rtl="0" eaLnBrk="1" latinLnBrk="0" hangingPunct="1">
                <a:defRPr kumimoji="1" sz="1800" kern="1200">
                  <a:solidFill>
                    <a:schemeClr val="lt1"/>
                  </a:solidFill>
                  <a:latin typeface="+mn-lt"/>
                  <a:ea typeface="+mn-ea"/>
                  <a:cs typeface="+mn-cs"/>
                </a:defRPr>
              </a:lvl6pPr>
              <a:lvl7pPr marL="2743200" algn="l" defTabSz="457200" rtl="0" eaLnBrk="1" latinLnBrk="0" hangingPunct="1">
                <a:defRPr kumimoji="1" sz="1800" kern="1200">
                  <a:solidFill>
                    <a:schemeClr val="lt1"/>
                  </a:solidFill>
                  <a:latin typeface="+mn-lt"/>
                  <a:ea typeface="+mn-ea"/>
                  <a:cs typeface="+mn-cs"/>
                </a:defRPr>
              </a:lvl7pPr>
              <a:lvl8pPr marL="3200400" algn="l" defTabSz="457200" rtl="0" eaLnBrk="1" latinLnBrk="0" hangingPunct="1">
                <a:defRPr kumimoji="1" sz="1800" kern="1200">
                  <a:solidFill>
                    <a:schemeClr val="lt1"/>
                  </a:solidFill>
                  <a:latin typeface="+mn-lt"/>
                  <a:ea typeface="+mn-ea"/>
                  <a:cs typeface="+mn-cs"/>
                </a:defRPr>
              </a:lvl8pPr>
              <a:lvl9pPr marL="3657600" algn="l" defTabSz="457200" rtl="0" eaLnBrk="1" latinLnBrk="0" hangingPunct="1">
                <a:defRPr kumimoji="1" sz="1800" kern="1200">
                  <a:solidFill>
                    <a:schemeClr val="lt1"/>
                  </a:solidFill>
                  <a:latin typeface="+mn-lt"/>
                  <a:ea typeface="+mn-ea"/>
                  <a:cs typeface="+mn-cs"/>
                </a:defRPr>
              </a:lvl9pPr>
            </a:lstStyle>
            <a:p>
              <a:pPr algn="ctr" defTabSz="914400"/>
              <a:r>
                <a:rPr lang="ja-JP" altLang="en-US" sz="2000" dirty="0" smtClean="0">
                  <a:solidFill>
                    <a:sysClr val="windowText" lastClr="000000"/>
                  </a:solidFill>
                </a:rPr>
                <a:t>数コア～数十コア</a:t>
              </a:r>
              <a:endParaRPr lang="ja-JP" altLang="en-US" sz="2000" dirty="0">
                <a:solidFill>
                  <a:sysClr val="windowText" lastClr="000000"/>
                </a:solidFill>
              </a:endParaRPr>
            </a:p>
          </p:txBody>
        </p:sp>
        <p:sp>
          <p:nvSpPr>
            <p:cNvPr id="19" name="テキスト ボックス 10"/>
            <p:cNvSpPr txBox="1"/>
            <p:nvPr/>
          </p:nvSpPr>
          <p:spPr>
            <a:xfrm>
              <a:off x="1313384" y="5118412"/>
              <a:ext cx="1170384" cy="523220"/>
            </a:xfrm>
            <a:prstGeom prst="rect">
              <a:avLst/>
            </a:prstGeom>
            <a:noFill/>
          </p:spPr>
          <p:txBody>
            <a:bodyPr wrap="square" rtlCol="0">
              <a:spAutoFit/>
            </a:bodyPr>
            <a:ls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a:lstStyle>
            <a:p>
              <a:pPr defTabSz="914400"/>
              <a:r>
                <a:rPr lang="en-US" altLang="ja-JP" sz="2800" dirty="0" smtClean="0">
                  <a:solidFill>
                    <a:prstClr val="black"/>
                  </a:solidFill>
                </a:rPr>
                <a:t>CPU</a:t>
              </a:r>
              <a:endParaRPr lang="ja-JP" altLang="en-US" sz="2800" dirty="0">
                <a:solidFill>
                  <a:prstClr val="black"/>
                </a:solidFill>
              </a:endParaRPr>
            </a:p>
          </p:txBody>
        </p:sp>
      </p:grpSp>
      <p:grpSp>
        <p:nvGrpSpPr>
          <p:cNvPr id="14" name="グループ化 13"/>
          <p:cNvGrpSpPr/>
          <p:nvPr/>
        </p:nvGrpSpPr>
        <p:grpSpPr>
          <a:xfrm>
            <a:off x="4650823" y="5213489"/>
            <a:ext cx="2178497" cy="1118900"/>
            <a:chOff x="665311" y="5118412"/>
            <a:chExt cx="2178497" cy="1118900"/>
          </a:xfrm>
        </p:grpSpPr>
        <p:sp>
          <p:nvSpPr>
            <p:cNvPr id="16" name="角丸四角形 15"/>
            <p:cNvSpPr/>
            <p:nvPr/>
          </p:nvSpPr>
          <p:spPr>
            <a:xfrm>
              <a:off x="665311" y="5661248"/>
              <a:ext cx="2178497" cy="576064"/>
            </a:xfrm>
            <a:prstGeom prst="roundRect">
              <a:avLst/>
            </a:prstGeom>
            <a:noFill/>
            <a:ln w="76200">
              <a:solidFill>
                <a:schemeClr val="bg2">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457200" rtl="0" eaLnBrk="1" latinLnBrk="0" hangingPunct="1">
                <a:defRPr kumimoji="1" sz="1800" kern="1200">
                  <a:solidFill>
                    <a:schemeClr val="lt1"/>
                  </a:solidFill>
                  <a:latin typeface="+mn-lt"/>
                  <a:ea typeface="+mn-ea"/>
                  <a:cs typeface="+mn-cs"/>
                </a:defRPr>
              </a:lvl1pPr>
              <a:lvl2pPr marL="457200" algn="l" defTabSz="457200" rtl="0" eaLnBrk="1" latinLnBrk="0" hangingPunct="1">
                <a:defRPr kumimoji="1" sz="1800" kern="1200">
                  <a:solidFill>
                    <a:schemeClr val="lt1"/>
                  </a:solidFill>
                  <a:latin typeface="+mn-lt"/>
                  <a:ea typeface="+mn-ea"/>
                  <a:cs typeface="+mn-cs"/>
                </a:defRPr>
              </a:lvl2pPr>
              <a:lvl3pPr marL="914400" algn="l" defTabSz="457200" rtl="0" eaLnBrk="1" latinLnBrk="0" hangingPunct="1">
                <a:defRPr kumimoji="1" sz="1800" kern="1200">
                  <a:solidFill>
                    <a:schemeClr val="lt1"/>
                  </a:solidFill>
                  <a:latin typeface="+mn-lt"/>
                  <a:ea typeface="+mn-ea"/>
                  <a:cs typeface="+mn-cs"/>
                </a:defRPr>
              </a:lvl3pPr>
              <a:lvl4pPr marL="1371600" algn="l" defTabSz="457200" rtl="0" eaLnBrk="1" latinLnBrk="0" hangingPunct="1">
                <a:defRPr kumimoji="1" sz="1800" kern="1200">
                  <a:solidFill>
                    <a:schemeClr val="lt1"/>
                  </a:solidFill>
                  <a:latin typeface="+mn-lt"/>
                  <a:ea typeface="+mn-ea"/>
                  <a:cs typeface="+mn-cs"/>
                </a:defRPr>
              </a:lvl4pPr>
              <a:lvl5pPr marL="1828800" algn="l" defTabSz="457200" rtl="0" eaLnBrk="1" latinLnBrk="0" hangingPunct="1">
                <a:defRPr kumimoji="1" sz="1800" kern="1200">
                  <a:solidFill>
                    <a:schemeClr val="lt1"/>
                  </a:solidFill>
                  <a:latin typeface="+mn-lt"/>
                  <a:ea typeface="+mn-ea"/>
                  <a:cs typeface="+mn-cs"/>
                </a:defRPr>
              </a:lvl5pPr>
              <a:lvl6pPr marL="2286000" algn="l" defTabSz="457200" rtl="0" eaLnBrk="1" latinLnBrk="0" hangingPunct="1">
                <a:defRPr kumimoji="1" sz="1800" kern="1200">
                  <a:solidFill>
                    <a:schemeClr val="lt1"/>
                  </a:solidFill>
                  <a:latin typeface="+mn-lt"/>
                  <a:ea typeface="+mn-ea"/>
                  <a:cs typeface="+mn-cs"/>
                </a:defRPr>
              </a:lvl6pPr>
              <a:lvl7pPr marL="2743200" algn="l" defTabSz="457200" rtl="0" eaLnBrk="1" latinLnBrk="0" hangingPunct="1">
                <a:defRPr kumimoji="1" sz="1800" kern="1200">
                  <a:solidFill>
                    <a:schemeClr val="lt1"/>
                  </a:solidFill>
                  <a:latin typeface="+mn-lt"/>
                  <a:ea typeface="+mn-ea"/>
                  <a:cs typeface="+mn-cs"/>
                </a:defRPr>
              </a:lvl7pPr>
              <a:lvl8pPr marL="3200400" algn="l" defTabSz="457200" rtl="0" eaLnBrk="1" latinLnBrk="0" hangingPunct="1">
                <a:defRPr kumimoji="1" sz="1800" kern="1200">
                  <a:solidFill>
                    <a:schemeClr val="lt1"/>
                  </a:solidFill>
                  <a:latin typeface="+mn-lt"/>
                  <a:ea typeface="+mn-ea"/>
                  <a:cs typeface="+mn-cs"/>
                </a:defRPr>
              </a:lvl8pPr>
              <a:lvl9pPr marL="3657600" algn="l" defTabSz="457200" rtl="0" eaLnBrk="1" latinLnBrk="0" hangingPunct="1">
                <a:defRPr kumimoji="1" sz="1800" kern="1200">
                  <a:solidFill>
                    <a:schemeClr val="lt1"/>
                  </a:solidFill>
                  <a:latin typeface="+mn-lt"/>
                  <a:ea typeface="+mn-ea"/>
                  <a:cs typeface="+mn-cs"/>
                </a:defRPr>
              </a:lvl9pPr>
            </a:lstStyle>
            <a:p>
              <a:pPr algn="ctr" defTabSz="914400"/>
              <a:r>
                <a:rPr lang="ja-JP" altLang="en-US" sz="2000" dirty="0" smtClean="0">
                  <a:solidFill>
                    <a:sysClr val="windowText" lastClr="000000"/>
                  </a:solidFill>
                </a:rPr>
                <a:t>～数千コア</a:t>
              </a:r>
              <a:endParaRPr lang="ja-JP" altLang="en-US" sz="2000" dirty="0">
                <a:solidFill>
                  <a:sysClr val="windowText" lastClr="000000"/>
                </a:solidFill>
              </a:endParaRPr>
            </a:p>
          </p:txBody>
        </p:sp>
        <p:sp>
          <p:nvSpPr>
            <p:cNvPr id="17" name="テキスト ボックス 15"/>
            <p:cNvSpPr txBox="1"/>
            <p:nvPr/>
          </p:nvSpPr>
          <p:spPr>
            <a:xfrm>
              <a:off x="1313384" y="5118412"/>
              <a:ext cx="1170384" cy="523220"/>
            </a:xfrm>
            <a:prstGeom prst="rect">
              <a:avLst/>
            </a:prstGeom>
            <a:noFill/>
          </p:spPr>
          <p:txBody>
            <a:bodyPr wrap="square" rtlCol="0">
              <a:spAutoFit/>
            </a:bodyPr>
            <a:ls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a:lstStyle>
            <a:p>
              <a:pPr defTabSz="914400"/>
              <a:r>
                <a:rPr lang="en-US" altLang="ja-JP" sz="2800" dirty="0">
                  <a:solidFill>
                    <a:prstClr val="black"/>
                  </a:solidFill>
                </a:rPr>
                <a:t>G</a:t>
              </a:r>
              <a:r>
                <a:rPr lang="en-US" altLang="ja-JP" sz="2800" dirty="0" smtClean="0">
                  <a:solidFill>
                    <a:prstClr val="black"/>
                  </a:solidFill>
                </a:rPr>
                <a:t>PU</a:t>
              </a:r>
              <a:endParaRPr lang="ja-JP" altLang="en-US" sz="2800" dirty="0">
                <a:solidFill>
                  <a:prstClr val="black"/>
                </a:solidFill>
              </a:endParaRPr>
            </a:p>
          </p:txBody>
        </p:sp>
      </p:grpSp>
      <p:sp>
        <p:nvSpPr>
          <p:cNvPr id="15" name="雲形吹き出し 14"/>
          <p:cNvSpPr/>
          <p:nvPr/>
        </p:nvSpPr>
        <p:spPr>
          <a:xfrm>
            <a:off x="8018711" y="4670561"/>
            <a:ext cx="3088668" cy="1800200"/>
          </a:xfrm>
          <a:prstGeom prst="cloudCallout">
            <a:avLst>
              <a:gd name="adj1" fmla="val -71374"/>
              <a:gd name="adj2" fmla="val 5261"/>
            </a:avLst>
          </a:prstGeom>
          <a:noFill/>
          <a:ln w="12700"/>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457200" rtl="0" eaLnBrk="1" latinLnBrk="0" hangingPunct="1">
              <a:defRPr kumimoji="1" sz="1800" kern="1200">
                <a:solidFill>
                  <a:schemeClr val="lt1"/>
                </a:solidFill>
                <a:latin typeface="+mn-lt"/>
                <a:ea typeface="+mn-ea"/>
                <a:cs typeface="+mn-cs"/>
              </a:defRPr>
            </a:lvl1pPr>
            <a:lvl2pPr marL="457200" algn="l" defTabSz="457200" rtl="0" eaLnBrk="1" latinLnBrk="0" hangingPunct="1">
              <a:defRPr kumimoji="1" sz="1800" kern="1200">
                <a:solidFill>
                  <a:schemeClr val="lt1"/>
                </a:solidFill>
                <a:latin typeface="+mn-lt"/>
                <a:ea typeface="+mn-ea"/>
                <a:cs typeface="+mn-cs"/>
              </a:defRPr>
            </a:lvl2pPr>
            <a:lvl3pPr marL="914400" algn="l" defTabSz="457200" rtl="0" eaLnBrk="1" latinLnBrk="0" hangingPunct="1">
              <a:defRPr kumimoji="1" sz="1800" kern="1200">
                <a:solidFill>
                  <a:schemeClr val="lt1"/>
                </a:solidFill>
                <a:latin typeface="+mn-lt"/>
                <a:ea typeface="+mn-ea"/>
                <a:cs typeface="+mn-cs"/>
              </a:defRPr>
            </a:lvl3pPr>
            <a:lvl4pPr marL="1371600" algn="l" defTabSz="457200" rtl="0" eaLnBrk="1" latinLnBrk="0" hangingPunct="1">
              <a:defRPr kumimoji="1" sz="1800" kern="1200">
                <a:solidFill>
                  <a:schemeClr val="lt1"/>
                </a:solidFill>
                <a:latin typeface="+mn-lt"/>
                <a:ea typeface="+mn-ea"/>
                <a:cs typeface="+mn-cs"/>
              </a:defRPr>
            </a:lvl4pPr>
            <a:lvl5pPr marL="1828800" algn="l" defTabSz="457200" rtl="0" eaLnBrk="1" latinLnBrk="0" hangingPunct="1">
              <a:defRPr kumimoji="1" sz="1800" kern="1200">
                <a:solidFill>
                  <a:schemeClr val="lt1"/>
                </a:solidFill>
                <a:latin typeface="+mn-lt"/>
                <a:ea typeface="+mn-ea"/>
                <a:cs typeface="+mn-cs"/>
              </a:defRPr>
            </a:lvl5pPr>
            <a:lvl6pPr marL="2286000" algn="l" defTabSz="457200" rtl="0" eaLnBrk="1" latinLnBrk="0" hangingPunct="1">
              <a:defRPr kumimoji="1" sz="1800" kern="1200">
                <a:solidFill>
                  <a:schemeClr val="lt1"/>
                </a:solidFill>
                <a:latin typeface="+mn-lt"/>
                <a:ea typeface="+mn-ea"/>
                <a:cs typeface="+mn-cs"/>
              </a:defRPr>
            </a:lvl6pPr>
            <a:lvl7pPr marL="2743200" algn="l" defTabSz="457200" rtl="0" eaLnBrk="1" latinLnBrk="0" hangingPunct="1">
              <a:defRPr kumimoji="1" sz="1800" kern="1200">
                <a:solidFill>
                  <a:schemeClr val="lt1"/>
                </a:solidFill>
                <a:latin typeface="+mn-lt"/>
                <a:ea typeface="+mn-ea"/>
                <a:cs typeface="+mn-cs"/>
              </a:defRPr>
            </a:lvl7pPr>
            <a:lvl8pPr marL="3200400" algn="l" defTabSz="457200" rtl="0" eaLnBrk="1" latinLnBrk="0" hangingPunct="1">
              <a:defRPr kumimoji="1" sz="1800" kern="1200">
                <a:solidFill>
                  <a:schemeClr val="lt1"/>
                </a:solidFill>
                <a:latin typeface="+mn-lt"/>
                <a:ea typeface="+mn-ea"/>
                <a:cs typeface="+mn-cs"/>
              </a:defRPr>
            </a:lvl8pPr>
            <a:lvl9pPr marL="3657600" algn="l" defTabSz="457200" rtl="0" eaLnBrk="1" latinLnBrk="0" hangingPunct="1">
              <a:defRPr kumimoji="1" sz="1800" kern="1200">
                <a:solidFill>
                  <a:schemeClr val="lt1"/>
                </a:solidFill>
                <a:latin typeface="+mn-lt"/>
                <a:ea typeface="+mn-ea"/>
                <a:cs typeface="+mn-cs"/>
              </a:defRPr>
            </a:lvl9pPr>
          </a:lstStyle>
          <a:p>
            <a:pPr algn="ctr" defTabSz="914400"/>
            <a:r>
              <a:rPr lang="ja-JP" altLang="en-US" sz="2400" dirty="0" smtClean="0">
                <a:solidFill>
                  <a:sysClr val="windowText" lastClr="000000"/>
                </a:solidFill>
              </a:rPr>
              <a:t>数百～数千倍も</a:t>
            </a:r>
            <a:r>
              <a:rPr lang="ja-JP" altLang="en-US" sz="2400" dirty="0">
                <a:solidFill>
                  <a:sysClr val="windowText" lastClr="000000"/>
                </a:solidFill>
              </a:rPr>
              <a:t>ある</a:t>
            </a:r>
            <a:r>
              <a:rPr lang="ja-JP" altLang="en-US" sz="2400" dirty="0" smtClean="0">
                <a:solidFill>
                  <a:sysClr val="windowText" lastClr="000000"/>
                </a:solidFill>
              </a:rPr>
              <a:t>！</a:t>
            </a:r>
            <a:endParaRPr lang="ja-JP" altLang="en-US" sz="2400" dirty="0">
              <a:solidFill>
                <a:sysClr val="windowText" lastClr="000000"/>
              </a:solidFill>
            </a:endParaRPr>
          </a:p>
        </p:txBody>
      </p:sp>
    </p:spTree>
    <p:extLst>
      <p:ext uri="{BB962C8B-B14F-4D97-AF65-F5344CB8AC3E}">
        <p14:creationId xmlns:p14="http://schemas.microsoft.com/office/powerpoint/2010/main" val="398862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animEffect transition="in" filter="fade">
                                      <p:cBhvr>
                                        <p:cTn id="25" dur="500"/>
                                        <p:tgtEl>
                                          <p:spTgt spid="8">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mph" presetSubtype="0" fill="hold" nodeType="clickEffect">
                                  <p:stCondLst>
                                    <p:cond delay="0"/>
                                  </p:stCondLst>
                                  <p:childTnLst>
                                    <p:animScale>
                                      <p:cBhvr>
                                        <p:cTn id="39" dur="500" fill="hold"/>
                                        <p:tgtEl>
                                          <p:spTgt spid="14"/>
                                        </p:tgtEl>
                                      </p:cBhvr>
                                      <p:by x="150000" y="150000"/>
                                    </p:animScale>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GPU</a:t>
            </a:r>
            <a:r>
              <a:rPr kumimoji="1" lang="ja-JP" altLang="en-US" dirty="0" smtClean="0"/>
              <a:t>の性能</a:t>
            </a:r>
            <a:endParaRPr kumimoji="1" lang="ja-JP" altLang="en-US" dirty="0"/>
          </a:p>
        </p:txBody>
      </p:sp>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35</a:t>
            </a:fld>
            <a:endParaRPr kumimoji="1" lang="ja-JP" altLang="en-US"/>
          </a:p>
        </p:txBody>
      </p:sp>
      <p:sp>
        <p:nvSpPr>
          <p:cNvPr id="20" name="タイトル 1"/>
          <p:cNvSpPr>
            <a:spLocks noGrp="1"/>
          </p:cNvSpPr>
          <p:nvPr/>
        </p:nvSpPr>
        <p:spPr>
          <a:xfrm>
            <a:off x="1806352" y="2231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endParaRPr kumimoji="1" lang="ja-JP" altLang="en-US" dirty="0"/>
          </a:p>
        </p:txBody>
      </p:sp>
      <p:sp>
        <p:nvSpPr>
          <p:cNvPr id="21" name="フローチャート : 端子 4"/>
          <p:cNvSpPr/>
          <p:nvPr/>
        </p:nvSpPr>
        <p:spPr>
          <a:xfrm>
            <a:off x="0" y="1825818"/>
            <a:ext cx="2234684" cy="504056"/>
          </a:xfrm>
          <a:prstGeom prst="flowChartTerminator">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457200" rtl="0" eaLnBrk="1" latinLnBrk="0" hangingPunct="1">
              <a:defRPr kumimoji="1" sz="1800" kern="1200">
                <a:solidFill>
                  <a:schemeClr val="lt1"/>
                </a:solidFill>
                <a:latin typeface="+mn-lt"/>
                <a:ea typeface="+mn-ea"/>
                <a:cs typeface="+mn-cs"/>
              </a:defRPr>
            </a:lvl1pPr>
            <a:lvl2pPr marL="457200" algn="l" defTabSz="457200" rtl="0" eaLnBrk="1" latinLnBrk="0" hangingPunct="1">
              <a:defRPr kumimoji="1" sz="1800" kern="1200">
                <a:solidFill>
                  <a:schemeClr val="lt1"/>
                </a:solidFill>
                <a:latin typeface="+mn-lt"/>
                <a:ea typeface="+mn-ea"/>
                <a:cs typeface="+mn-cs"/>
              </a:defRPr>
            </a:lvl2pPr>
            <a:lvl3pPr marL="914400" algn="l" defTabSz="457200" rtl="0" eaLnBrk="1" latinLnBrk="0" hangingPunct="1">
              <a:defRPr kumimoji="1" sz="1800" kern="1200">
                <a:solidFill>
                  <a:schemeClr val="lt1"/>
                </a:solidFill>
                <a:latin typeface="+mn-lt"/>
                <a:ea typeface="+mn-ea"/>
                <a:cs typeface="+mn-cs"/>
              </a:defRPr>
            </a:lvl3pPr>
            <a:lvl4pPr marL="1371600" algn="l" defTabSz="457200" rtl="0" eaLnBrk="1" latinLnBrk="0" hangingPunct="1">
              <a:defRPr kumimoji="1" sz="1800" kern="1200">
                <a:solidFill>
                  <a:schemeClr val="lt1"/>
                </a:solidFill>
                <a:latin typeface="+mn-lt"/>
                <a:ea typeface="+mn-ea"/>
                <a:cs typeface="+mn-cs"/>
              </a:defRPr>
            </a:lvl4pPr>
            <a:lvl5pPr marL="1828800" algn="l" defTabSz="457200" rtl="0" eaLnBrk="1" latinLnBrk="0" hangingPunct="1">
              <a:defRPr kumimoji="1" sz="1800" kern="1200">
                <a:solidFill>
                  <a:schemeClr val="lt1"/>
                </a:solidFill>
                <a:latin typeface="+mn-lt"/>
                <a:ea typeface="+mn-ea"/>
                <a:cs typeface="+mn-cs"/>
              </a:defRPr>
            </a:lvl5pPr>
            <a:lvl6pPr marL="2286000" algn="l" defTabSz="457200" rtl="0" eaLnBrk="1" latinLnBrk="0" hangingPunct="1">
              <a:defRPr kumimoji="1" sz="1800" kern="1200">
                <a:solidFill>
                  <a:schemeClr val="lt1"/>
                </a:solidFill>
                <a:latin typeface="+mn-lt"/>
                <a:ea typeface="+mn-ea"/>
                <a:cs typeface="+mn-cs"/>
              </a:defRPr>
            </a:lvl6pPr>
            <a:lvl7pPr marL="2743200" algn="l" defTabSz="457200" rtl="0" eaLnBrk="1" latinLnBrk="0" hangingPunct="1">
              <a:defRPr kumimoji="1" sz="1800" kern="1200">
                <a:solidFill>
                  <a:schemeClr val="lt1"/>
                </a:solidFill>
                <a:latin typeface="+mn-lt"/>
                <a:ea typeface="+mn-ea"/>
                <a:cs typeface="+mn-cs"/>
              </a:defRPr>
            </a:lvl7pPr>
            <a:lvl8pPr marL="3200400" algn="l" defTabSz="457200" rtl="0" eaLnBrk="1" latinLnBrk="0" hangingPunct="1">
              <a:defRPr kumimoji="1" sz="1800" kern="1200">
                <a:solidFill>
                  <a:schemeClr val="lt1"/>
                </a:solidFill>
                <a:latin typeface="+mn-lt"/>
                <a:ea typeface="+mn-ea"/>
                <a:cs typeface="+mn-cs"/>
              </a:defRPr>
            </a:lvl8pPr>
            <a:lvl9pPr marL="3657600" algn="l" defTabSz="457200" rtl="0" eaLnBrk="1" latinLnBrk="0" hangingPunct="1">
              <a:defRPr kumimoji="1" sz="1800" kern="1200">
                <a:solidFill>
                  <a:schemeClr val="lt1"/>
                </a:solidFill>
                <a:latin typeface="+mn-lt"/>
                <a:ea typeface="+mn-ea"/>
                <a:cs typeface="+mn-cs"/>
              </a:defRPr>
            </a:lvl9pPr>
          </a:lstStyle>
          <a:p>
            <a:pPr algn="ctr" defTabSz="914400"/>
            <a:r>
              <a:rPr lang="ja-JP" altLang="en-US" dirty="0" smtClean="0">
                <a:solidFill>
                  <a:sysClr val="windowText" lastClr="000000"/>
                </a:solidFill>
              </a:rPr>
              <a:t>演算コアとは</a:t>
            </a:r>
            <a:r>
              <a:rPr lang="en-US" altLang="ja-JP" dirty="0" smtClean="0">
                <a:solidFill>
                  <a:sysClr val="windowText" lastClr="000000"/>
                </a:solidFill>
              </a:rPr>
              <a:t>…?</a:t>
            </a:r>
            <a:endParaRPr lang="ja-JP" altLang="en-US" dirty="0">
              <a:solidFill>
                <a:sysClr val="windowText" lastClr="000000"/>
              </a:solidFill>
            </a:endParaRPr>
          </a:p>
        </p:txBody>
      </p:sp>
      <p:sp>
        <p:nvSpPr>
          <p:cNvPr id="22" name="フローチャート : 代替処理 5"/>
          <p:cNvSpPr/>
          <p:nvPr/>
        </p:nvSpPr>
        <p:spPr>
          <a:xfrm>
            <a:off x="2707640" y="1717806"/>
            <a:ext cx="3213512" cy="720080"/>
          </a:xfrm>
          <a:prstGeom prst="flowChartAlternateProcess">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457200" rtl="0" eaLnBrk="1" latinLnBrk="0" hangingPunct="1">
              <a:defRPr kumimoji="1" sz="1800" kern="1200">
                <a:solidFill>
                  <a:schemeClr val="lt1"/>
                </a:solidFill>
                <a:latin typeface="+mn-lt"/>
                <a:ea typeface="+mn-ea"/>
                <a:cs typeface="+mn-cs"/>
              </a:defRPr>
            </a:lvl1pPr>
            <a:lvl2pPr marL="457200" algn="l" defTabSz="457200" rtl="0" eaLnBrk="1" latinLnBrk="0" hangingPunct="1">
              <a:defRPr kumimoji="1" sz="1800" kern="1200">
                <a:solidFill>
                  <a:schemeClr val="lt1"/>
                </a:solidFill>
                <a:latin typeface="+mn-lt"/>
                <a:ea typeface="+mn-ea"/>
                <a:cs typeface="+mn-cs"/>
              </a:defRPr>
            </a:lvl2pPr>
            <a:lvl3pPr marL="914400" algn="l" defTabSz="457200" rtl="0" eaLnBrk="1" latinLnBrk="0" hangingPunct="1">
              <a:defRPr kumimoji="1" sz="1800" kern="1200">
                <a:solidFill>
                  <a:schemeClr val="lt1"/>
                </a:solidFill>
                <a:latin typeface="+mn-lt"/>
                <a:ea typeface="+mn-ea"/>
                <a:cs typeface="+mn-cs"/>
              </a:defRPr>
            </a:lvl3pPr>
            <a:lvl4pPr marL="1371600" algn="l" defTabSz="457200" rtl="0" eaLnBrk="1" latinLnBrk="0" hangingPunct="1">
              <a:defRPr kumimoji="1" sz="1800" kern="1200">
                <a:solidFill>
                  <a:schemeClr val="lt1"/>
                </a:solidFill>
                <a:latin typeface="+mn-lt"/>
                <a:ea typeface="+mn-ea"/>
                <a:cs typeface="+mn-cs"/>
              </a:defRPr>
            </a:lvl4pPr>
            <a:lvl5pPr marL="1828800" algn="l" defTabSz="457200" rtl="0" eaLnBrk="1" latinLnBrk="0" hangingPunct="1">
              <a:defRPr kumimoji="1" sz="1800" kern="1200">
                <a:solidFill>
                  <a:schemeClr val="lt1"/>
                </a:solidFill>
                <a:latin typeface="+mn-lt"/>
                <a:ea typeface="+mn-ea"/>
                <a:cs typeface="+mn-cs"/>
              </a:defRPr>
            </a:lvl5pPr>
            <a:lvl6pPr marL="2286000" algn="l" defTabSz="457200" rtl="0" eaLnBrk="1" latinLnBrk="0" hangingPunct="1">
              <a:defRPr kumimoji="1" sz="1800" kern="1200">
                <a:solidFill>
                  <a:schemeClr val="lt1"/>
                </a:solidFill>
                <a:latin typeface="+mn-lt"/>
                <a:ea typeface="+mn-ea"/>
                <a:cs typeface="+mn-cs"/>
              </a:defRPr>
            </a:lvl6pPr>
            <a:lvl7pPr marL="2743200" algn="l" defTabSz="457200" rtl="0" eaLnBrk="1" latinLnBrk="0" hangingPunct="1">
              <a:defRPr kumimoji="1" sz="1800" kern="1200">
                <a:solidFill>
                  <a:schemeClr val="lt1"/>
                </a:solidFill>
                <a:latin typeface="+mn-lt"/>
                <a:ea typeface="+mn-ea"/>
                <a:cs typeface="+mn-cs"/>
              </a:defRPr>
            </a:lvl7pPr>
            <a:lvl8pPr marL="3200400" algn="l" defTabSz="457200" rtl="0" eaLnBrk="1" latinLnBrk="0" hangingPunct="1">
              <a:defRPr kumimoji="1" sz="1800" kern="1200">
                <a:solidFill>
                  <a:schemeClr val="lt1"/>
                </a:solidFill>
                <a:latin typeface="+mn-lt"/>
                <a:ea typeface="+mn-ea"/>
                <a:cs typeface="+mn-cs"/>
              </a:defRPr>
            </a:lvl8pPr>
            <a:lvl9pPr marL="3657600" algn="l" defTabSz="457200" rtl="0" eaLnBrk="1" latinLnBrk="0" hangingPunct="1">
              <a:defRPr kumimoji="1" sz="1800" kern="1200">
                <a:solidFill>
                  <a:schemeClr val="lt1"/>
                </a:solidFill>
                <a:latin typeface="+mn-lt"/>
                <a:ea typeface="+mn-ea"/>
                <a:cs typeface="+mn-cs"/>
              </a:defRPr>
            </a:lvl9pPr>
          </a:lstStyle>
          <a:p>
            <a:pPr algn="ctr" defTabSz="914400"/>
            <a:r>
              <a:rPr lang="ja-JP" altLang="en-US" dirty="0" smtClean="0">
                <a:solidFill>
                  <a:sysClr val="windowText" lastClr="000000"/>
                </a:solidFill>
              </a:rPr>
              <a:t>マシンの頭脳となる部分</a:t>
            </a:r>
            <a:endParaRPr lang="en-US" altLang="ja-JP" dirty="0" smtClean="0">
              <a:solidFill>
                <a:sysClr val="windowText" lastClr="000000"/>
              </a:solidFill>
            </a:endParaRPr>
          </a:p>
          <a:p>
            <a:pPr algn="ctr" defTabSz="914400"/>
            <a:r>
              <a:rPr lang="ja-JP" altLang="en-US" dirty="0" smtClean="0">
                <a:solidFill>
                  <a:sysClr val="windowText" lastClr="000000"/>
                </a:solidFill>
              </a:rPr>
              <a:t>実際に処理を行うところ</a:t>
            </a:r>
            <a:endParaRPr lang="ja-JP" altLang="en-US" dirty="0">
              <a:solidFill>
                <a:sysClr val="windowText" lastClr="000000"/>
              </a:solidFill>
            </a:endParaRPr>
          </a:p>
        </p:txBody>
      </p:sp>
      <p:cxnSp>
        <p:nvCxnSpPr>
          <p:cNvPr id="23" name="直線コネクタ 22"/>
          <p:cNvCxnSpPr>
            <a:stCxn id="21" idx="3"/>
            <a:endCxn id="22" idx="1"/>
          </p:cNvCxnSpPr>
          <p:nvPr/>
        </p:nvCxnSpPr>
        <p:spPr>
          <a:xfrm>
            <a:off x="2234684" y="2077846"/>
            <a:ext cx="472956" cy="0"/>
          </a:xfrm>
          <a:prstGeom prst="line">
            <a:avLst/>
          </a:prstGeom>
        </p:spPr>
        <p:style>
          <a:lnRef idx="1">
            <a:schemeClr val="dk1"/>
          </a:lnRef>
          <a:fillRef idx="0">
            <a:schemeClr val="dk1"/>
          </a:fillRef>
          <a:effectRef idx="0">
            <a:schemeClr val="dk1"/>
          </a:effectRef>
          <a:fontRef idx="minor">
            <a:schemeClr val="tx1"/>
          </a:fontRef>
        </p:style>
      </p:cxnSp>
      <p:sp>
        <p:nvSpPr>
          <p:cNvPr id="24" name="右矢印 23"/>
          <p:cNvSpPr/>
          <p:nvPr/>
        </p:nvSpPr>
        <p:spPr>
          <a:xfrm rot="5400000">
            <a:off x="2255138" y="3139725"/>
            <a:ext cx="1008112"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457200" rtl="0" eaLnBrk="1" latinLnBrk="0" hangingPunct="1">
              <a:defRPr kumimoji="1" sz="1800" kern="1200">
                <a:solidFill>
                  <a:schemeClr val="lt1"/>
                </a:solidFill>
                <a:latin typeface="+mn-lt"/>
                <a:ea typeface="+mn-ea"/>
                <a:cs typeface="+mn-cs"/>
              </a:defRPr>
            </a:lvl1pPr>
            <a:lvl2pPr marL="457200" algn="l" defTabSz="457200" rtl="0" eaLnBrk="1" latinLnBrk="0" hangingPunct="1">
              <a:defRPr kumimoji="1" sz="1800" kern="1200">
                <a:solidFill>
                  <a:schemeClr val="lt1"/>
                </a:solidFill>
                <a:latin typeface="+mn-lt"/>
                <a:ea typeface="+mn-ea"/>
                <a:cs typeface="+mn-cs"/>
              </a:defRPr>
            </a:lvl2pPr>
            <a:lvl3pPr marL="914400" algn="l" defTabSz="457200" rtl="0" eaLnBrk="1" latinLnBrk="0" hangingPunct="1">
              <a:defRPr kumimoji="1" sz="1800" kern="1200">
                <a:solidFill>
                  <a:schemeClr val="lt1"/>
                </a:solidFill>
                <a:latin typeface="+mn-lt"/>
                <a:ea typeface="+mn-ea"/>
                <a:cs typeface="+mn-cs"/>
              </a:defRPr>
            </a:lvl3pPr>
            <a:lvl4pPr marL="1371600" algn="l" defTabSz="457200" rtl="0" eaLnBrk="1" latinLnBrk="0" hangingPunct="1">
              <a:defRPr kumimoji="1" sz="1800" kern="1200">
                <a:solidFill>
                  <a:schemeClr val="lt1"/>
                </a:solidFill>
                <a:latin typeface="+mn-lt"/>
                <a:ea typeface="+mn-ea"/>
                <a:cs typeface="+mn-cs"/>
              </a:defRPr>
            </a:lvl4pPr>
            <a:lvl5pPr marL="1828800" algn="l" defTabSz="457200" rtl="0" eaLnBrk="1" latinLnBrk="0" hangingPunct="1">
              <a:defRPr kumimoji="1" sz="1800" kern="1200">
                <a:solidFill>
                  <a:schemeClr val="lt1"/>
                </a:solidFill>
                <a:latin typeface="+mn-lt"/>
                <a:ea typeface="+mn-ea"/>
                <a:cs typeface="+mn-cs"/>
              </a:defRPr>
            </a:lvl5pPr>
            <a:lvl6pPr marL="2286000" algn="l" defTabSz="457200" rtl="0" eaLnBrk="1" latinLnBrk="0" hangingPunct="1">
              <a:defRPr kumimoji="1" sz="1800" kern="1200">
                <a:solidFill>
                  <a:schemeClr val="lt1"/>
                </a:solidFill>
                <a:latin typeface="+mn-lt"/>
                <a:ea typeface="+mn-ea"/>
                <a:cs typeface="+mn-cs"/>
              </a:defRPr>
            </a:lvl6pPr>
            <a:lvl7pPr marL="2743200" algn="l" defTabSz="457200" rtl="0" eaLnBrk="1" latinLnBrk="0" hangingPunct="1">
              <a:defRPr kumimoji="1" sz="1800" kern="1200">
                <a:solidFill>
                  <a:schemeClr val="lt1"/>
                </a:solidFill>
                <a:latin typeface="+mn-lt"/>
                <a:ea typeface="+mn-ea"/>
                <a:cs typeface="+mn-cs"/>
              </a:defRPr>
            </a:lvl7pPr>
            <a:lvl8pPr marL="3200400" algn="l" defTabSz="457200" rtl="0" eaLnBrk="1" latinLnBrk="0" hangingPunct="1">
              <a:defRPr kumimoji="1" sz="1800" kern="1200">
                <a:solidFill>
                  <a:schemeClr val="lt1"/>
                </a:solidFill>
                <a:latin typeface="+mn-lt"/>
                <a:ea typeface="+mn-ea"/>
                <a:cs typeface="+mn-cs"/>
              </a:defRPr>
            </a:lvl8pPr>
            <a:lvl9pPr marL="3657600" algn="l" defTabSz="457200" rtl="0" eaLnBrk="1" latinLnBrk="0" hangingPunct="1">
              <a:defRPr kumimoji="1" sz="1800" kern="1200">
                <a:solidFill>
                  <a:schemeClr val="lt1"/>
                </a:solidFill>
                <a:latin typeface="+mn-lt"/>
                <a:ea typeface="+mn-ea"/>
                <a:cs typeface="+mn-cs"/>
              </a:defRPr>
            </a:lvl9pPr>
          </a:lstStyle>
          <a:p>
            <a:pPr algn="ctr" defTabSz="914400"/>
            <a:endParaRPr lang="ja-JP" altLang="en-US">
              <a:solidFill>
                <a:prstClr val="white"/>
              </a:solidFill>
            </a:endParaRPr>
          </a:p>
        </p:txBody>
      </p:sp>
      <p:sp>
        <p:nvSpPr>
          <p:cNvPr id="25" name="テキスト ボックス 10"/>
          <p:cNvSpPr txBox="1"/>
          <p:nvPr/>
        </p:nvSpPr>
        <p:spPr>
          <a:xfrm>
            <a:off x="-1" y="4398976"/>
            <a:ext cx="8001001" cy="830997"/>
          </a:xfrm>
          <a:prstGeom prst="rect">
            <a:avLst/>
          </a:prstGeom>
          <a:noFill/>
        </p:spPr>
        <p:txBody>
          <a:bodyPr wrap="square" rtlCol="0">
            <a:spAutoFit/>
          </a:bodyPr>
          <a:ls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a:lstStyle>
          <a:p>
            <a:pPr defTabSz="914400"/>
            <a:r>
              <a:rPr lang="en-US" altLang="ja-JP" sz="2400" dirty="0" smtClean="0">
                <a:solidFill>
                  <a:prstClr val="black"/>
                </a:solidFill>
              </a:rPr>
              <a:t>GPU</a:t>
            </a:r>
            <a:r>
              <a:rPr lang="ja-JP" altLang="en-US" sz="2400" dirty="0" smtClean="0">
                <a:solidFill>
                  <a:prstClr val="black"/>
                </a:solidFill>
              </a:rPr>
              <a:t>は演算コアが豊富なので</a:t>
            </a:r>
            <a:endParaRPr lang="en-US" altLang="ja-JP" sz="2400" dirty="0" smtClean="0">
              <a:solidFill>
                <a:prstClr val="black"/>
              </a:solidFill>
            </a:endParaRPr>
          </a:p>
          <a:p>
            <a:pPr defTabSz="914400"/>
            <a:r>
              <a:rPr lang="ja-JP" altLang="en-US" sz="2400" dirty="0" smtClean="0">
                <a:solidFill>
                  <a:prstClr val="black"/>
                </a:solidFill>
              </a:rPr>
              <a:t>同時にたくさんの処理を行うことができる！</a:t>
            </a:r>
            <a:endParaRPr lang="ja-JP" altLang="en-US" sz="2400" dirty="0">
              <a:solidFill>
                <a:prstClr val="black"/>
              </a:solidFill>
            </a:endParaRPr>
          </a:p>
        </p:txBody>
      </p:sp>
      <p:pic>
        <p:nvPicPr>
          <p:cNvPr id="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0858" y="1586566"/>
            <a:ext cx="5760640" cy="3822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26727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そこでこう考えた人がいました</a:t>
            </a:r>
            <a:endParaRPr kumimoji="1" lang="ja-JP" altLang="en-US" dirty="0"/>
          </a:p>
        </p:txBody>
      </p:sp>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36</a:t>
            </a:fld>
            <a:endParaRPr kumimoji="1" lang="ja-JP" altLang="en-US"/>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3523412" y="1600200"/>
            <a:ext cx="5145176"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雲形吹き出し 8"/>
          <p:cNvSpPr/>
          <p:nvPr/>
        </p:nvSpPr>
        <p:spPr>
          <a:xfrm flipH="1">
            <a:off x="146116" y="2240506"/>
            <a:ext cx="3523411" cy="2489539"/>
          </a:xfrm>
          <a:prstGeom prst="cloudCallout">
            <a:avLst>
              <a:gd name="adj1" fmla="val -86612"/>
              <a:gd name="adj2" fmla="val -26188"/>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bg1"/>
                </a:solidFill>
              </a:rPr>
              <a:t>こんなに性能高いのにグラフィックス</a:t>
            </a:r>
            <a:r>
              <a:rPr lang="en-US" altLang="ja-JP" dirty="0" smtClean="0">
                <a:solidFill>
                  <a:schemeClr val="bg1"/>
                </a:solidFill>
              </a:rPr>
              <a:t/>
            </a:r>
            <a:br>
              <a:rPr lang="en-US" altLang="ja-JP" dirty="0" smtClean="0">
                <a:solidFill>
                  <a:schemeClr val="bg1"/>
                </a:solidFill>
              </a:rPr>
            </a:br>
            <a:r>
              <a:rPr lang="ja-JP" altLang="en-US" dirty="0" err="1" smtClean="0">
                <a:solidFill>
                  <a:schemeClr val="bg1"/>
                </a:solidFill>
              </a:rPr>
              <a:t>だけに</a:t>
            </a:r>
            <a:r>
              <a:rPr lang="ja-JP" altLang="en-US" dirty="0" smtClean="0">
                <a:solidFill>
                  <a:schemeClr val="bg1"/>
                </a:solidFill>
              </a:rPr>
              <a:t>使うのはもったいないなぁ</a:t>
            </a:r>
            <a:r>
              <a:rPr lang="en-US" altLang="ja-JP" dirty="0" smtClean="0">
                <a:solidFill>
                  <a:schemeClr val="bg1"/>
                </a:solidFill>
              </a:rPr>
              <a:t>……</a:t>
            </a:r>
            <a:endParaRPr kumimoji="1" lang="ja-JP" altLang="en-US" dirty="0">
              <a:solidFill>
                <a:schemeClr val="bg1"/>
              </a:solidFill>
            </a:endParaRPr>
          </a:p>
        </p:txBody>
      </p:sp>
      <p:sp>
        <p:nvSpPr>
          <p:cNvPr id="11" name="雲形吹き出し 10"/>
          <p:cNvSpPr/>
          <p:nvPr/>
        </p:nvSpPr>
        <p:spPr>
          <a:xfrm>
            <a:off x="8454738" y="1368270"/>
            <a:ext cx="3500195" cy="2489539"/>
          </a:xfrm>
          <a:prstGeom prst="cloudCallout">
            <a:avLst>
              <a:gd name="adj1" fmla="val -96445"/>
              <a:gd name="adj2" fmla="val 9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bg1"/>
                </a:solidFill>
              </a:rPr>
              <a:t>せや、汎用的な</a:t>
            </a:r>
            <a:endParaRPr lang="en-US" altLang="ja-JP" dirty="0" smtClean="0">
              <a:solidFill>
                <a:schemeClr val="bg1"/>
              </a:solidFill>
            </a:endParaRPr>
          </a:p>
          <a:p>
            <a:pPr algn="ctr"/>
            <a:r>
              <a:rPr kumimoji="1" lang="ja-JP" altLang="en-US" dirty="0">
                <a:solidFill>
                  <a:schemeClr val="bg1"/>
                </a:solidFill>
              </a:rPr>
              <a:t>計算</a:t>
            </a:r>
            <a:r>
              <a:rPr kumimoji="1" lang="ja-JP" altLang="en-US" dirty="0" smtClean="0">
                <a:solidFill>
                  <a:schemeClr val="bg1"/>
                </a:solidFill>
              </a:rPr>
              <a:t>にも</a:t>
            </a:r>
            <a:r>
              <a:rPr kumimoji="1" lang="ja-JP" altLang="en-US" dirty="0">
                <a:solidFill>
                  <a:schemeClr val="bg1"/>
                </a:solidFill>
              </a:rPr>
              <a:t>使</a:t>
            </a:r>
            <a:r>
              <a:rPr kumimoji="1" lang="ja-JP" altLang="en-US" dirty="0" smtClean="0">
                <a:solidFill>
                  <a:schemeClr val="bg1"/>
                </a:solidFill>
              </a:rPr>
              <a:t>った</a:t>
            </a:r>
            <a:r>
              <a:rPr kumimoji="1" lang="ja-JP" altLang="en-US" dirty="0" err="1" smtClean="0">
                <a:solidFill>
                  <a:schemeClr val="bg1"/>
                </a:solidFill>
              </a:rPr>
              <a:t>ろ</a:t>
            </a:r>
            <a:r>
              <a:rPr kumimoji="1" lang="ja-JP" altLang="en-US" dirty="0" smtClean="0">
                <a:solidFill>
                  <a:schemeClr val="bg1"/>
                </a:solidFill>
              </a:rPr>
              <a:t>！</a:t>
            </a:r>
            <a:endParaRPr kumimoji="1" lang="ja-JP" altLang="en-US" dirty="0">
              <a:solidFill>
                <a:schemeClr val="bg1"/>
              </a:solidFill>
            </a:endParaRPr>
          </a:p>
        </p:txBody>
      </p:sp>
      <p:grpSp>
        <p:nvGrpSpPr>
          <p:cNvPr id="17" name="グループ化 16"/>
          <p:cNvGrpSpPr/>
          <p:nvPr/>
        </p:nvGrpSpPr>
        <p:grpSpPr>
          <a:xfrm>
            <a:off x="4690532" y="1524000"/>
            <a:ext cx="281459" cy="1137355"/>
            <a:chOff x="4690532" y="1524000"/>
            <a:chExt cx="281459" cy="1137355"/>
          </a:xfrm>
        </p:grpSpPr>
        <p:sp>
          <p:nvSpPr>
            <p:cNvPr id="12" name="円/楕円 11"/>
            <p:cNvSpPr/>
            <p:nvPr/>
          </p:nvSpPr>
          <p:spPr>
            <a:xfrm>
              <a:off x="4730044" y="2393244"/>
              <a:ext cx="202437" cy="2681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手作業 15"/>
            <p:cNvSpPr/>
            <p:nvPr/>
          </p:nvSpPr>
          <p:spPr>
            <a:xfrm>
              <a:off x="4690532" y="1524000"/>
              <a:ext cx="281459" cy="748115"/>
            </a:xfrm>
            <a:prstGeom prst="flowChartManualOperati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 name="下矢印 2"/>
          <p:cNvSpPr/>
          <p:nvPr/>
        </p:nvSpPr>
        <p:spPr>
          <a:xfrm>
            <a:off x="9889067" y="4052711"/>
            <a:ext cx="959555" cy="1016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584267" y="5373511"/>
            <a:ext cx="2607733" cy="584775"/>
          </a:xfrm>
          <a:prstGeom prst="rect">
            <a:avLst/>
          </a:prstGeom>
          <a:noFill/>
        </p:spPr>
        <p:txBody>
          <a:bodyPr wrap="square" rtlCol="0">
            <a:spAutoFit/>
          </a:bodyPr>
          <a:lstStyle/>
          <a:p>
            <a:r>
              <a:rPr kumimoji="1" lang="en-US" altLang="ja-JP" sz="3200" dirty="0" smtClean="0"/>
              <a:t>GPGPU</a:t>
            </a:r>
            <a:endParaRPr kumimoji="1" lang="ja-JP" altLang="en-US" sz="3200" dirty="0"/>
          </a:p>
        </p:txBody>
      </p:sp>
    </p:spTree>
    <p:extLst>
      <p:ext uri="{BB962C8B-B14F-4D97-AF65-F5344CB8AC3E}">
        <p14:creationId xmlns:p14="http://schemas.microsoft.com/office/powerpoint/2010/main" val="19380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290">
                                          <p:stCondLst>
                                            <p:cond delay="0"/>
                                          </p:stCondLst>
                                        </p:cTn>
                                        <p:tgtEl>
                                          <p:spTgt spid="17"/>
                                        </p:tgtEl>
                                      </p:cBhvr>
                                    </p:animEffect>
                                    <p:anim calcmode="lin" valueType="num">
                                      <p:cBhvr>
                                        <p:cTn id="13"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4"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5"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16"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17"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18" dur="13">
                                          <p:stCondLst>
                                            <p:cond delay="325"/>
                                          </p:stCondLst>
                                        </p:cTn>
                                        <p:tgtEl>
                                          <p:spTgt spid="17"/>
                                        </p:tgtEl>
                                      </p:cBhvr>
                                      <p:to x="100000" y="60000"/>
                                    </p:animScale>
                                    <p:animScale>
                                      <p:cBhvr>
                                        <p:cTn id="19" dur="83" decel="50000">
                                          <p:stCondLst>
                                            <p:cond delay="338"/>
                                          </p:stCondLst>
                                        </p:cTn>
                                        <p:tgtEl>
                                          <p:spTgt spid="17"/>
                                        </p:tgtEl>
                                      </p:cBhvr>
                                      <p:to x="100000" y="100000"/>
                                    </p:animScale>
                                    <p:animScale>
                                      <p:cBhvr>
                                        <p:cTn id="20" dur="13">
                                          <p:stCondLst>
                                            <p:cond delay="656"/>
                                          </p:stCondLst>
                                        </p:cTn>
                                        <p:tgtEl>
                                          <p:spTgt spid="17"/>
                                        </p:tgtEl>
                                      </p:cBhvr>
                                      <p:to x="100000" y="80000"/>
                                    </p:animScale>
                                    <p:animScale>
                                      <p:cBhvr>
                                        <p:cTn id="21" dur="83" decel="50000">
                                          <p:stCondLst>
                                            <p:cond delay="669"/>
                                          </p:stCondLst>
                                        </p:cTn>
                                        <p:tgtEl>
                                          <p:spTgt spid="17"/>
                                        </p:tgtEl>
                                      </p:cBhvr>
                                      <p:to x="100000" y="100000"/>
                                    </p:animScale>
                                    <p:animScale>
                                      <p:cBhvr>
                                        <p:cTn id="22" dur="13">
                                          <p:stCondLst>
                                            <p:cond delay="821"/>
                                          </p:stCondLst>
                                        </p:cTn>
                                        <p:tgtEl>
                                          <p:spTgt spid="17"/>
                                        </p:tgtEl>
                                      </p:cBhvr>
                                      <p:to x="100000" y="90000"/>
                                    </p:animScale>
                                    <p:animScale>
                                      <p:cBhvr>
                                        <p:cTn id="23" dur="83" decel="50000">
                                          <p:stCondLst>
                                            <p:cond delay="834"/>
                                          </p:stCondLst>
                                        </p:cTn>
                                        <p:tgtEl>
                                          <p:spTgt spid="17"/>
                                        </p:tgtEl>
                                      </p:cBhvr>
                                      <p:to x="100000" y="100000"/>
                                    </p:animScale>
                                    <p:animScale>
                                      <p:cBhvr>
                                        <p:cTn id="24" dur="13">
                                          <p:stCondLst>
                                            <p:cond delay="904"/>
                                          </p:stCondLst>
                                        </p:cTn>
                                        <p:tgtEl>
                                          <p:spTgt spid="17"/>
                                        </p:tgtEl>
                                      </p:cBhvr>
                                      <p:to x="100000" y="95000"/>
                                    </p:animScale>
                                    <p:animScale>
                                      <p:cBhvr>
                                        <p:cTn id="25" dur="83" decel="50000">
                                          <p:stCondLst>
                                            <p:cond delay="917"/>
                                          </p:stCondLst>
                                        </p:cTn>
                                        <p:tgtEl>
                                          <p:spTgt spid="17"/>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3"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533400"/>
            <a:ext cx="11458222" cy="990600"/>
          </a:xfrm>
        </p:spPr>
        <p:txBody>
          <a:bodyPr>
            <a:normAutofit/>
          </a:bodyPr>
          <a:lstStyle/>
          <a:p>
            <a:r>
              <a:rPr kumimoji="1" lang="en-US" altLang="ja-JP" dirty="0" smtClean="0"/>
              <a:t>GPGPU(</a:t>
            </a:r>
            <a:r>
              <a:rPr lang="en-US" altLang="ja-JP" dirty="0" smtClean="0"/>
              <a:t>General </a:t>
            </a:r>
            <a:r>
              <a:rPr lang="en-US" altLang="ja-JP" dirty="0"/>
              <a:t>purpose </a:t>
            </a:r>
            <a:r>
              <a:rPr lang="ja-JP" altLang="en-US" dirty="0"/>
              <a:t> </a:t>
            </a:r>
            <a:r>
              <a:rPr lang="en-US" altLang="ja-JP" dirty="0"/>
              <a:t>computing on </a:t>
            </a:r>
            <a:r>
              <a:rPr lang="en-US" altLang="ja-JP" dirty="0" smtClean="0"/>
              <a:t>GPU</a:t>
            </a:r>
            <a:r>
              <a:rPr kumimoji="1" lang="en-US" altLang="ja-JP" dirty="0" smtClean="0"/>
              <a:t>)</a:t>
            </a:r>
            <a:endParaRPr kumimoji="1" lang="ja-JP" altLang="en-US" dirty="0"/>
          </a:p>
        </p:txBody>
      </p:sp>
      <p:sp>
        <p:nvSpPr>
          <p:cNvPr id="3" name="コンテンツ プレースホルダー 2"/>
          <p:cNvSpPr>
            <a:spLocks noGrp="1"/>
          </p:cNvSpPr>
          <p:nvPr>
            <p:ph idx="1"/>
          </p:nvPr>
        </p:nvSpPr>
        <p:spPr>
          <a:xfrm>
            <a:off x="609600" y="1444978"/>
            <a:ext cx="10972800" cy="5032022"/>
          </a:xfrm>
        </p:spPr>
        <p:txBody>
          <a:bodyPr/>
          <a:lstStyle/>
          <a:p>
            <a:r>
              <a:rPr lang="en-US" altLang="ja-JP" dirty="0" smtClean="0"/>
              <a:t>GPU</a:t>
            </a:r>
            <a:r>
              <a:rPr lang="ja-JP" altLang="en-US" dirty="0" smtClean="0"/>
              <a:t>の</a:t>
            </a:r>
            <a:r>
              <a:rPr lang="ja-JP" altLang="en-US" dirty="0"/>
              <a:t>計算能力を</a:t>
            </a:r>
            <a:r>
              <a:rPr lang="ja-JP" altLang="en-US" dirty="0" smtClean="0"/>
              <a:t>生かし様々</a:t>
            </a:r>
            <a:r>
              <a:rPr lang="ja-JP" altLang="en-US" dirty="0"/>
              <a:t>な</a:t>
            </a:r>
            <a:r>
              <a:rPr lang="ja-JP" altLang="en-US" dirty="0" smtClean="0"/>
              <a:t>用途</a:t>
            </a:r>
            <a:r>
              <a:rPr lang="ja-JP" altLang="en-US" dirty="0"/>
              <a:t>に使う</a:t>
            </a:r>
            <a:endParaRPr kumimoji="1" lang="ja-JP" altLang="en-US" dirty="0"/>
          </a:p>
        </p:txBody>
      </p:sp>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37</a:t>
            </a:fld>
            <a:endParaRPr kumimoji="1" lang="ja-JP" altLang="en-US"/>
          </a:p>
        </p:txBody>
      </p:sp>
      <p:sp>
        <p:nvSpPr>
          <p:cNvPr id="7" name="タイトル 1"/>
          <p:cNvSpPr>
            <a:spLocks noGrp="1"/>
          </p:cNvSpPr>
          <p:nvPr/>
        </p:nvSpPr>
        <p:spPr>
          <a:xfrm>
            <a:off x="1981200" y="411659"/>
            <a:ext cx="8229600" cy="1143000"/>
          </a:xfrm>
          <a:prstGeom prst="rect">
            <a:avLst/>
          </a:prstGeom>
          <a:effectLst>
            <a:outerShdw blurRad="50800" dist="38100" dir="2700000" algn="tl" rotWithShape="0">
              <a:prstClr val="black">
                <a:alpha val="20000"/>
              </a:prstClr>
            </a:outerShdw>
          </a:effectLst>
        </p:spPr>
        <p:txBody>
          <a:bodyPr vert="horz" lIns="91440" tIns="45720" rIns="91440" bIns="45720" rtlCol="0" anchor="ctr">
            <a:norm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endParaRPr kumimoji="1" lang="ja-JP" altLang="en-US" dirty="0"/>
          </a:p>
        </p:txBody>
      </p:sp>
      <p:sp>
        <p:nvSpPr>
          <p:cNvPr id="12" name="テキスト ボックス 11"/>
          <p:cNvSpPr txBox="1"/>
          <p:nvPr/>
        </p:nvSpPr>
        <p:spPr>
          <a:xfrm>
            <a:off x="745066" y="1999565"/>
            <a:ext cx="10837334" cy="1200329"/>
          </a:xfrm>
          <a:prstGeom prst="rect">
            <a:avLst/>
          </a:prstGeom>
          <a:noFill/>
        </p:spPr>
        <p:txBody>
          <a:bodyPr wrap="square" rtlCol="0">
            <a:spAutoFit/>
          </a:bodyPr>
          <a:lstStyle/>
          <a:p>
            <a:r>
              <a:rPr lang="ja-JP" altLang="en-US" sz="2400" dirty="0" smtClean="0"/>
              <a:t>例えば医療</a:t>
            </a:r>
            <a:endParaRPr lang="en-US" altLang="ja-JP" sz="2400" dirty="0" smtClean="0"/>
          </a:p>
          <a:p>
            <a:r>
              <a:rPr lang="ja-JP" altLang="en-US" sz="2400" dirty="0"/>
              <a:t>超音波で収集したデータ</a:t>
            </a:r>
            <a:r>
              <a:rPr lang="en-US" altLang="ja-JP" sz="2400" dirty="0"/>
              <a:t>(</a:t>
            </a:r>
            <a:r>
              <a:rPr lang="en-US" altLang="ja-JP" sz="2400" dirty="0" smtClean="0"/>
              <a:t>35GB)</a:t>
            </a:r>
            <a:r>
              <a:rPr lang="ja-JP" altLang="en-US" sz="2400" dirty="0" smtClean="0"/>
              <a:t>を</a:t>
            </a:r>
            <a:r>
              <a:rPr lang="en-US" altLang="ja-JP" sz="2400" dirty="0" smtClean="0"/>
              <a:t>3D</a:t>
            </a:r>
            <a:r>
              <a:rPr lang="ja-JP" altLang="en-US" sz="2400" dirty="0" smtClean="0"/>
              <a:t>画像に変換</a:t>
            </a:r>
            <a:endParaRPr lang="ja-JP" altLang="en-US" sz="2400" dirty="0"/>
          </a:p>
          <a:p>
            <a:endParaRPr lang="en-US" altLang="ja-JP" sz="2400" dirty="0" smtClean="0"/>
          </a:p>
        </p:txBody>
      </p:sp>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62" y="3606702"/>
            <a:ext cx="4164387" cy="2356735"/>
          </a:xfrm>
          <a:prstGeom prst="rect">
            <a:avLst/>
          </a:prstGeom>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9377" y="3366803"/>
            <a:ext cx="3980583" cy="2836534"/>
          </a:xfrm>
          <a:prstGeom prst="rect">
            <a:avLst/>
          </a:prstGeom>
        </p:spPr>
      </p:pic>
      <p:sp>
        <p:nvSpPr>
          <p:cNvPr id="20" name="右矢印 19"/>
          <p:cNvSpPr/>
          <p:nvPr/>
        </p:nvSpPr>
        <p:spPr>
          <a:xfrm>
            <a:off x="4843146" y="4567513"/>
            <a:ext cx="1862667" cy="541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変換</a:t>
            </a:r>
            <a:endParaRPr kumimoji="1" lang="ja-JP" altLang="en-US" dirty="0"/>
          </a:p>
        </p:txBody>
      </p:sp>
      <p:sp>
        <p:nvSpPr>
          <p:cNvPr id="21" name="テキスト ボックス 20"/>
          <p:cNvSpPr txBox="1"/>
          <p:nvPr/>
        </p:nvSpPr>
        <p:spPr>
          <a:xfrm>
            <a:off x="4761271" y="3199893"/>
            <a:ext cx="2442403" cy="1292662"/>
          </a:xfrm>
          <a:prstGeom prst="rect">
            <a:avLst/>
          </a:prstGeom>
          <a:noFill/>
        </p:spPr>
        <p:txBody>
          <a:bodyPr wrap="square" rtlCol="0">
            <a:spAutoFit/>
          </a:bodyPr>
          <a:lstStyle/>
          <a:p>
            <a:r>
              <a:rPr kumimoji="1" lang="en-US" altLang="ja-JP" sz="2000" dirty="0" smtClean="0"/>
              <a:t>CPU</a:t>
            </a:r>
            <a:r>
              <a:rPr lang="ja-JP" altLang="en-US" sz="2000" dirty="0" smtClean="0"/>
              <a:t>で計算すると、</a:t>
            </a:r>
            <a:endParaRPr lang="en-US" altLang="ja-JP" sz="2000" dirty="0" smtClean="0"/>
          </a:p>
          <a:p>
            <a:r>
              <a:rPr lang="ja-JP" altLang="en-US" sz="2000" dirty="0" smtClean="0"/>
              <a:t>なん</a:t>
            </a:r>
            <a:r>
              <a:rPr lang="ja-JP" altLang="en-US" sz="2000" dirty="0"/>
              <a:t>と</a:t>
            </a:r>
            <a:r>
              <a:rPr lang="ja-JP" altLang="en-US" sz="2000" dirty="0" smtClean="0">
                <a:solidFill>
                  <a:srgbClr val="FF0000"/>
                </a:solidFill>
              </a:rPr>
              <a:t>１週間</a:t>
            </a:r>
            <a:r>
              <a:rPr lang="ja-JP" altLang="en-US" sz="2000" dirty="0" smtClean="0"/>
              <a:t>も</a:t>
            </a:r>
            <a:endParaRPr lang="en-US" altLang="ja-JP" sz="2000" dirty="0" smtClean="0"/>
          </a:p>
          <a:p>
            <a:r>
              <a:rPr lang="ja-JP" altLang="en-US" sz="2000" dirty="0" smtClean="0"/>
              <a:t>かかった</a:t>
            </a:r>
            <a:endParaRPr kumimoji="1" lang="en-US" altLang="ja-JP" sz="2000" dirty="0" smtClean="0"/>
          </a:p>
          <a:p>
            <a:endParaRPr kumimoji="1" lang="ja-JP" altLang="en-US" dirty="0"/>
          </a:p>
        </p:txBody>
      </p:sp>
      <p:sp>
        <p:nvSpPr>
          <p:cNvPr id="23" name="爆発 1 22"/>
          <p:cNvSpPr/>
          <p:nvPr/>
        </p:nvSpPr>
        <p:spPr>
          <a:xfrm>
            <a:off x="4020847" y="3905702"/>
            <a:ext cx="3923249" cy="2630311"/>
          </a:xfrm>
          <a:prstGeom prst="irregularSeal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solidFill>
                  <a:schemeClr val="tx1"/>
                </a:solidFill>
              </a:rPr>
              <a:t>GPU</a:t>
            </a:r>
            <a:r>
              <a:rPr kumimoji="1" lang="ja-JP" altLang="en-US" sz="2800" dirty="0" smtClean="0">
                <a:solidFill>
                  <a:schemeClr val="tx1"/>
                </a:solidFill>
              </a:rPr>
              <a:t>使用で</a:t>
            </a:r>
            <a:r>
              <a:rPr lang="en-US" altLang="ja-JP" sz="2800" dirty="0" smtClean="0">
                <a:solidFill>
                  <a:srgbClr val="FF0000"/>
                </a:solidFill>
              </a:rPr>
              <a:t>2</a:t>
            </a:r>
            <a:r>
              <a:rPr lang="en-US" altLang="ja-JP" sz="2800" dirty="0">
                <a:solidFill>
                  <a:srgbClr val="FF0000"/>
                </a:solidFill>
              </a:rPr>
              <a:t>0</a:t>
            </a:r>
            <a:r>
              <a:rPr kumimoji="1" lang="ja-JP" altLang="en-US" sz="2800" dirty="0" smtClean="0">
                <a:solidFill>
                  <a:srgbClr val="FF0000"/>
                </a:solidFill>
              </a:rPr>
              <a:t>分</a:t>
            </a:r>
            <a:r>
              <a:rPr kumimoji="1" lang="ja-JP" altLang="en-US" sz="2800" dirty="0" smtClean="0">
                <a:solidFill>
                  <a:schemeClr val="tx1"/>
                </a:solidFill>
              </a:rPr>
              <a:t>に</a:t>
            </a:r>
            <a:r>
              <a:rPr kumimoji="1" lang="en-US" altLang="ja-JP" sz="2800" dirty="0" smtClean="0">
                <a:solidFill>
                  <a:schemeClr val="tx1"/>
                </a:solidFill>
              </a:rPr>
              <a:t>!!</a:t>
            </a:r>
            <a:endParaRPr kumimoji="1" lang="ja-JP" altLang="en-US" sz="2800" dirty="0">
              <a:solidFill>
                <a:schemeClr val="tx1"/>
              </a:solidFill>
            </a:endParaRPr>
          </a:p>
        </p:txBody>
      </p:sp>
    </p:spTree>
    <p:extLst>
      <p:ext uri="{BB962C8B-B14F-4D97-AF65-F5344CB8AC3E}">
        <p14:creationId xmlns:p14="http://schemas.microsoft.com/office/powerpoint/2010/main" val="84512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500" fill="hold"/>
                                        <p:tgtEl>
                                          <p:spTgt spid="21">
                                            <p:txEl>
                                              <p:pRg st="1" end="1"/>
                                            </p:txEl>
                                          </p:spTgt>
                                        </p:tgtEl>
                                      </p:cBhvr>
                                      <p:by x="150000" y="150000"/>
                                    </p:animScale>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80">
                                          <p:stCondLst>
                                            <p:cond delay="0"/>
                                          </p:stCondLst>
                                        </p:cTn>
                                        <p:tgtEl>
                                          <p:spTgt spid="23"/>
                                        </p:tgtEl>
                                      </p:cBhvr>
                                    </p:animEffect>
                                    <p:anim calcmode="lin" valueType="num">
                                      <p:cBhvr>
                                        <p:cTn id="23"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8" dur="26">
                                          <p:stCondLst>
                                            <p:cond delay="650"/>
                                          </p:stCondLst>
                                        </p:cTn>
                                        <p:tgtEl>
                                          <p:spTgt spid="23"/>
                                        </p:tgtEl>
                                      </p:cBhvr>
                                      <p:to x="100000" y="60000"/>
                                    </p:animScale>
                                    <p:animScale>
                                      <p:cBhvr>
                                        <p:cTn id="29" dur="166" decel="50000">
                                          <p:stCondLst>
                                            <p:cond delay="676"/>
                                          </p:stCondLst>
                                        </p:cTn>
                                        <p:tgtEl>
                                          <p:spTgt spid="23"/>
                                        </p:tgtEl>
                                      </p:cBhvr>
                                      <p:to x="100000" y="100000"/>
                                    </p:animScale>
                                    <p:animScale>
                                      <p:cBhvr>
                                        <p:cTn id="30" dur="26">
                                          <p:stCondLst>
                                            <p:cond delay="1312"/>
                                          </p:stCondLst>
                                        </p:cTn>
                                        <p:tgtEl>
                                          <p:spTgt spid="23"/>
                                        </p:tgtEl>
                                      </p:cBhvr>
                                      <p:to x="100000" y="80000"/>
                                    </p:animScale>
                                    <p:animScale>
                                      <p:cBhvr>
                                        <p:cTn id="31" dur="166" decel="50000">
                                          <p:stCondLst>
                                            <p:cond delay="1338"/>
                                          </p:stCondLst>
                                        </p:cTn>
                                        <p:tgtEl>
                                          <p:spTgt spid="23"/>
                                        </p:tgtEl>
                                      </p:cBhvr>
                                      <p:to x="100000" y="100000"/>
                                    </p:animScale>
                                    <p:animScale>
                                      <p:cBhvr>
                                        <p:cTn id="32" dur="26">
                                          <p:stCondLst>
                                            <p:cond delay="1642"/>
                                          </p:stCondLst>
                                        </p:cTn>
                                        <p:tgtEl>
                                          <p:spTgt spid="23"/>
                                        </p:tgtEl>
                                      </p:cBhvr>
                                      <p:to x="100000" y="90000"/>
                                    </p:animScale>
                                    <p:animScale>
                                      <p:cBhvr>
                                        <p:cTn id="33" dur="166" decel="50000">
                                          <p:stCondLst>
                                            <p:cond delay="1668"/>
                                          </p:stCondLst>
                                        </p:cTn>
                                        <p:tgtEl>
                                          <p:spTgt spid="23"/>
                                        </p:tgtEl>
                                      </p:cBhvr>
                                      <p:to x="100000" y="100000"/>
                                    </p:animScale>
                                    <p:animScale>
                                      <p:cBhvr>
                                        <p:cTn id="34" dur="26">
                                          <p:stCondLst>
                                            <p:cond delay="1808"/>
                                          </p:stCondLst>
                                        </p:cTn>
                                        <p:tgtEl>
                                          <p:spTgt spid="23"/>
                                        </p:tgtEl>
                                      </p:cBhvr>
                                      <p:to x="100000" y="95000"/>
                                    </p:animScale>
                                    <p:animScale>
                                      <p:cBhvr>
                                        <p:cTn id="35"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592522"/>
            <a:ext cx="10972800" cy="931478"/>
          </a:xfrm>
        </p:spPr>
        <p:txBody>
          <a:bodyPr>
            <a:normAutofit fontScale="90000"/>
          </a:bodyPr>
          <a:lstStyle/>
          <a:p>
            <a:r>
              <a:rPr kumimoji="1" lang="ja-JP" altLang="en-US" dirty="0" smtClean="0"/>
              <a:t>この研究室で</a:t>
            </a:r>
            <a:r>
              <a:rPr lang="ja-JP" altLang="en-US" dirty="0" smtClean="0"/>
              <a:t>の</a:t>
            </a:r>
            <a:r>
              <a:rPr lang="en-US" altLang="ja-JP" dirty="0" smtClean="0"/>
              <a:t>GPU</a:t>
            </a:r>
            <a:r>
              <a:rPr lang="ja-JP" altLang="en-US" dirty="0" smtClean="0"/>
              <a:t>利用例</a:t>
            </a:r>
            <a:r>
              <a:rPr lang="en-US" altLang="ja-JP" dirty="0" smtClean="0"/>
              <a:t/>
            </a:r>
            <a:br>
              <a:rPr lang="en-US" altLang="ja-JP" dirty="0" smtClean="0"/>
            </a:br>
            <a:r>
              <a:rPr lang="ja-JP" altLang="en-US" dirty="0">
                <a:solidFill>
                  <a:srgbClr val="00B050"/>
                </a:solidFill>
                <a:latin typeface="HGP創英角ﾎﾟｯﾌﾟ体" panose="040B0A00000000000000" pitchFamily="50" charset="-128"/>
                <a:ea typeface="HGP創英角ﾎﾟｯﾌﾟ体" panose="040B0A00000000000000" pitchFamily="50" charset="-128"/>
              </a:rPr>
              <a:t>計算機ホログラムに関する</a:t>
            </a:r>
            <a:r>
              <a:rPr lang="ja-JP" altLang="en-US" dirty="0" smtClean="0">
                <a:solidFill>
                  <a:srgbClr val="00B050"/>
                </a:solidFill>
                <a:latin typeface="HGP創英角ﾎﾟｯﾌﾟ体" panose="040B0A00000000000000" pitchFamily="50" charset="-128"/>
                <a:ea typeface="HGP創英角ﾎﾟｯﾌﾟ体" panose="040B0A00000000000000" pitchFamily="50" charset="-128"/>
              </a:rPr>
              <a:t>研究</a:t>
            </a:r>
            <a:endParaRPr kumimoji="1" lang="ja-JP" altLang="en-US" dirty="0"/>
          </a:p>
        </p:txBody>
      </p:sp>
      <p:sp>
        <p:nvSpPr>
          <p:cNvPr id="3" name="コンテンツ プレースホルダー 2"/>
          <p:cNvSpPr>
            <a:spLocks noGrp="1"/>
          </p:cNvSpPr>
          <p:nvPr>
            <p:ph idx="1"/>
          </p:nvPr>
        </p:nvSpPr>
        <p:spPr>
          <a:xfrm>
            <a:off x="0" y="1984251"/>
            <a:ext cx="11582400" cy="4492748"/>
          </a:xfrm>
        </p:spPr>
        <p:txBody>
          <a:bodyPr>
            <a:normAutofit/>
          </a:bodyPr>
          <a:lstStyle/>
          <a:p>
            <a:r>
              <a:rPr lang="ja-JP" altLang="en-US" dirty="0" smtClean="0">
                <a:latin typeface="+mn-ea"/>
              </a:rPr>
              <a:t>次</a:t>
            </a:r>
            <a:r>
              <a:rPr lang="ja-JP" altLang="en-US" dirty="0">
                <a:latin typeface="+mn-ea"/>
              </a:rPr>
              <a:t>世代の</a:t>
            </a:r>
            <a:r>
              <a:rPr lang="en-US" altLang="ja-JP" dirty="0">
                <a:latin typeface="+mn-ea"/>
              </a:rPr>
              <a:t>3D</a:t>
            </a:r>
            <a:r>
              <a:rPr lang="ja-JP" altLang="en-US" dirty="0">
                <a:latin typeface="+mn-ea"/>
              </a:rPr>
              <a:t>ディスプレイを実現する手法として計算機ホログラム　</a:t>
            </a:r>
            <a:r>
              <a:rPr lang="en-US" altLang="ja-JP" dirty="0" smtClean="0">
                <a:latin typeface="+mn-ea"/>
              </a:rPr>
              <a:t/>
            </a:r>
            <a:br>
              <a:rPr lang="en-US" altLang="ja-JP" dirty="0" smtClean="0">
                <a:latin typeface="+mn-ea"/>
              </a:rPr>
            </a:br>
            <a:r>
              <a:rPr lang="en-US" altLang="ja-JP" dirty="0" smtClean="0">
                <a:latin typeface="+mn-ea"/>
              </a:rPr>
              <a:t>(CGH</a:t>
            </a:r>
            <a:r>
              <a:rPr lang="ja-JP" altLang="en-US" dirty="0" smtClean="0">
                <a:latin typeface="+mn-ea"/>
              </a:rPr>
              <a:t>：</a:t>
            </a:r>
            <a:r>
              <a:rPr lang="en-US" altLang="ja-JP" dirty="0" smtClean="0">
                <a:latin typeface="+mn-ea"/>
              </a:rPr>
              <a:t>Computer </a:t>
            </a:r>
            <a:r>
              <a:rPr lang="en-US" altLang="ja-JP" dirty="0">
                <a:latin typeface="+mn-ea"/>
              </a:rPr>
              <a:t>Generated </a:t>
            </a:r>
            <a:r>
              <a:rPr lang="en-US" altLang="ja-JP" dirty="0" smtClean="0">
                <a:latin typeface="+mn-ea"/>
              </a:rPr>
              <a:t>Hologram)</a:t>
            </a:r>
            <a:r>
              <a:rPr lang="ja-JP" altLang="en-US" dirty="0" smtClean="0">
                <a:latin typeface="+mn-ea"/>
              </a:rPr>
              <a:t>を</a:t>
            </a:r>
            <a:r>
              <a:rPr lang="ja-JP" altLang="en-US" dirty="0">
                <a:latin typeface="+mn-ea"/>
              </a:rPr>
              <a:t>用いたものが期待されて</a:t>
            </a:r>
            <a:r>
              <a:rPr lang="ja-JP" altLang="en-US" dirty="0" smtClean="0">
                <a:latin typeface="+mn-ea"/>
              </a:rPr>
              <a:t>いる</a:t>
            </a:r>
            <a:endParaRPr lang="en-US" altLang="ja-JP" dirty="0" smtClean="0">
              <a:latin typeface="+mn-ea"/>
            </a:endParaRPr>
          </a:p>
          <a:p>
            <a:r>
              <a:rPr lang="ja-JP" altLang="en-US" dirty="0" smtClean="0">
                <a:latin typeface="+mn-ea"/>
              </a:rPr>
              <a:t>しかし</a:t>
            </a:r>
            <a:r>
              <a:rPr lang="en-US" altLang="ja-JP" dirty="0" smtClean="0">
                <a:latin typeface="+mn-ea"/>
              </a:rPr>
              <a:t>,</a:t>
            </a:r>
            <a:r>
              <a:rPr lang="ja-JP" altLang="en-US" dirty="0" smtClean="0">
                <a:latin typeface="+mn-ea"/>
              </a:rPr>
              <a:t>この</a:t>
            </a:r>
            <a:r>
              <a:rPr lang="en-US" altLang="ja-JP" dirty="0">
                <a:latin typeface="+mn-ea"/>
              </a:rPr>
              <a:t>3D</a:t>
            </a:r>
            <a:r>
              <a:rPr lang="ja-JP" altLang="en-US" dirty="0">
                <a:latin typeface="+mn-ea"/>
              </a:rPr>
              <a:t>ディスプレイの実現にはいくつかの問題</a:t>
            </a:r>
            <a:r>
              <a:rPr lang="ja-JP" altLang="en-US" dirty="0" smtClean="0">
                <a:latin typeface="+mn-ea"/>
              </a:rPr>
              <a:t>がある</a:t>
            </a:r>
            <a:endParaRPr lang="en-US" altLang="ja-JP" dirty="0">
              <a:latin typeface="+mn-ea"/>
            </a:endParaRPr>
          </a:p>
          <a:p>
            <a:endParaRPr lang="en-US" altLang="ja-JP" dirty="0">
              <a:latin typeface="+mn-ea"/>
            </a:endParaRPr>
          </a:p>
          <a:p>
            <a:r>
              <a:rPr lang="ja-JP" altLang="en-US" dirty="0" smtClean="0">
                <a:latin typeface="+mn-ea"/>
              </a:rPr>
              <a:t>その</a:t>
            </a:r>
            <a:r>
              <a:rPr lang="ja-JP" altLang="en-US" dirty="0">
                <a:latin typeface="+mn-ea"/>
              </a:rPr>
              <a:t>一つが計算に時間が掛かることで</a:t>
            </a:r>
            <a:r>
              <a:rPr lang="ja-JP" altLang="en-US" dirty="0" smtClean="0">
                <a:latin typeface="+mn-ea"/>
              </a:rPr>
              <a:t>ある</a:t>
            </a:r>
            <a:endParaRPr lang="en-US" altLang="ja-JP" dirty="0">
              <a:latin typeface="+mn-ea"/>
            </a:endParaRPr>
          </a:p>
          <a:p>
            <a:pPr marL="109728" indent="0">
              <a:buNone/>
            </a:pPr>
            <a:endParaRPr lang="en-US" altLang="ja-JP" dirty="0">
              <a:latin typeface="+mn-ea"/>
            </a:endParaRPr>
          </a:p>
          <a:p>
            <a:pPr marL="109728" indent="0">
              <a:buNone/>
            </a:pPr>
            <a:endParaRPr lang="en-US" altLang="ja-JP" dirty="0">
              <a:latin typeface="+mn-ea"/>
            </a:endParaRPr>
          </a:p>
          <a:p>
            <a:pPr marL="109728" indent="0">
              <a:buNone/>
            </a:pPr>
            <a:endParaRPr lang="en-US" altLang="ja-JP" dirty="0">
              <a:latin typeface="+mn-ea"/>
            </a:endParaRPr>
          </a:p>
          <a:p>
            <a:r>
              <a:rPr lang="en-US" altLang="ja-JP" dirty="0">
                <a:latin typeface="+mn-ea"/>
              </a:rPr>
              <a:t>GPU</a:t>
            </a:r>
            <a:r>
              <a:rPr lang="ja-JP" altLang="en-US" dirty="0">
                <a:latin typeface="+mn-ea"/>
              </a:rPr>
              <a:t>をもちいて並列処理することにより、</a:t>
            </a:r>
            <a:endParaRPr lang="en-US" altLang="ja-JP" dirty="0">
              <a:latin typeface="+mn-ea"/>
            </a:endParaRPr>
          </a:p>
          <a:p>
            <a:pPr marL="109728" indent="0">
              <a:buNone/>
            </a:pPr>
            <a:r>
              <a:rPr lang="ja-JP" altLang="en-US" dirty="0">
                <a:latin typeface="+mn-ea"/>
              </a:rPr>
              <a:t>　計算時間を短縮させることがこの研究の狙い</a:t>
            </a:r>
            <a:endParaRPr lang="en-US" altLang="ja-JP" dirty="0">
              <a:latin typeface="+mn-ea"/>
            </a:endParaRPr>
          </a:p>
          <a:p>
            <a:endParaRPr kumimoji="1" lang="ja-JP" altLang="en-US" dirty="0"/>
          </a:p>
        </p:txBody>
      </p:sp>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38</a:t>
            </a:fld>
            <a:endParaRPr kumimoji="1" lang="ja-JP" altLang="en-US"/>
          </a:p>
        </p:txBody>
      </p:sp>
      <p:sp>
        <p:nvSpPr>
          <p:cNvPr id="8" name="タイトル 4"/>
          <p:cNvSpPr>
            <a:spLocks noGrp="1"/>
          </p:cNvSpPr>
          <p:nvPr/>
        </p:nvSpPr>
        <p:spPr>
          <a:xfrm>
            <a:off x="1981200" y="562673"/>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endParaRPr kumimoji="1" lang="ja-JP" altLang="en-US" dirty="0"/>
          </a:p>
        </p:txBody>
      </p:sp>
      <p:sp>
        <p:nvSpPr>
          <p:cNvPr id="11" name="下矢印 10"/>
          <p:cNvSpPr/>
          <p:nvPr/>
        </p:nvSpPr>
        <p:spPr>
          <a:xfrm>
            <a:off x="4110360" y="4518705"/>
            <a:ext cx="720080" cy="5400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457200" rtl="0" eaLnBrk="1" latinLnBrk="0" hangingPunct="1">
              <a:defRPr kumimoji="1" sz="1800" kern="1200">
                <a:solidFill>
                  <a:schemeClr val="lt1"/>
                </a:solidFill>
                <a:latin typeface="+mn-lt"/>
                <a:ea typeface="+mn-ea"/>
                <a:cs typeface="+mn-cs"/>
              </a:defRPr>
            </a:lvl1pPr>
            <a:lvl2pPr marL="457200" algn="l" defTabSz="457200" rtl="0" eaLnBrk="1" latinLnBrk="0" hangingPunct="1">
              <a:defRPr kumimoji="1" sz="1800" kern="1200">
                <a:solidFill>
                  <a:schemeClr val="lt1"/>
                </a:solidFill>
                <a:latin typeface="+mn-lt"/>
                <a:ea typeface="+mn-ea"/>
                <a:cs typeface="+mn-cs"/>
              </a:defRPr>
            </a:lvl2pPr>
            <a:lvl3pPr marL="914400" algn="l" defTabSz="457200" rtl="0" eaLnBrk="1" latinLnBrk="0" hangingPunct="1">
              <a:defRPr kumimoji="1" sz="1800" kern="1200">
                <a:solidFill>
                  <a:schemeClr val="lt1"/>
                </a:solidFill>
                <a:latin typeface="+mn-lt"/>
                <a:ea typeface="+mn-ea"/>
                <a:cs typeface="+mn-cs"/>
              </a:defRPr>
            </a:lvl3pPr>
            <a:lvl4pPr marL="1371600" algn="l" defTabSz="457200" rtl="0" eaLnBrk="1" latinLnBrk="0" hangingPunct="1">
              <a:defRPr kumimoji="1" sz="1800" kern="1200">
                <a:solidFill>
                  <a:schemeClr val="lt1"/>
                </a:solidFill>
                <a:latin typeface="+mn-lt"/>
                <a:ea typeface="+mn-ea"/>
                <a:cs typeface="+mn-cs"/>
              </a:defRPr>
            </a:lvl4pPr>
            <a:lvl5pPr marL="1828800" algn="l" defTabSz="457200" rtl="0" eaLnBrk="1" latinLnBrk="0" hangingPunct="1">
              <a:defRPr kumimoji="1" sz="1800" kern="1200">
                <a:solidFill>
                  <a:schemeClr val="lt1"/>
                </a:solidFill>
                <a:latin typeface="+mn-lt"/>
                <a:ea typeface="+mn-ea"/>
                <a:cs typeface="+mn-cs"/>
              </a:defRPr>
            </a:lvl5pPr>
            <a:lvl6pPr marL="2286000" algn="l" defTabSz="457200" rtl="0" eaLnBrk="1" latinLnBrk="0" hangingPunct="1">
              <a:defRPr kumimoji="1" sz="1800" kern="1200">
                <a:solidFill>
                  <a:schemeClr val="lt1"/>
                </a:solidFill>
                <a:latin typeface="+mn-lt"/>
                <a:ea typeface="+mn-ea"/>
                <a:cs typeface="+mn-cs"/>
              </a:defRPr>
            </a:lvl6pPr>
            <a:lvl7pPr marL="2743200" algn="l" defTabSz="457200" rtl="0" eaLnBrk="1" latinLnBrk="0" hangingPunct="1">
              <a:defRPr kumimoji="1" sz="1800" kern="1200">
                <a:solidFill>
                  <a:schemeClr val="lt1"/>
                </a:solidFill>
                <a:latin typeface="+mn-lt"/>
                <a:ea typeface="+mn-ea"/>
                <a:cs typeface="+mn-cs"/>
              </a:defRPr>
            </a:lvl7pPr>
            <a:lvl8pPr marL="3200400" algn="l" defTabSz="457200" rtl="0" eaLnBrk="1" latinLnBrk="0" hangingPunct="1">
              <a:defRPr kumimoji="1" sz="1800" kern="1200">
                <a:solidFill>
                  <a:schemeClr val="lt1"/>
                </a:solidFill>
                <a:latin typeface="+mn-lt"/>
                <a:ea typeface="+mn-ea"/>
                <a:cs typeface="+mn-cs"/>
              </a:defRPr>
            </a:lvl8pPr>
            <a:lvl9pPr marL="3657600" algn="l" defTabSz="457200" rtl="0" eaLnBrk="1" latinLnBrk="0" hangingPunct="1">
              <a:defRPr kumimoji="1" sz="1800" kern="1200">
                <a:solidFill>
                  <a:schemeClr val="lt1"/>
                </a:solidFill>
                <a:latin typeface="+mn-lt"/>
                <a:ea typeface="+mn-ea"/>
                <a:cs typeface="+mn-cs"/>
              </a:defRPr>
            </a:lvl9pPr>
          </a:lstStyle>
          <a:p>
            <a:pPr algn="ctr" defTabSz="914400"/>
            <a:endParaRPr lang="ja-JP" altLang="en-US">
              <a:solidFill>
                <a:prstClr val="white"/>
              </a:solidFill>
            </a:endParaRPr>
          </a:p>
        </p:txBody>
      </p: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2222" y="3602952"/>
            <a:ext cx="2865482" cy="2331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729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この研究室での</a:t>
            </a:r>
            <a:r>
              <a:rPr lang="en-US" altLang="ja-JP" dirty="0"/>
              <a:t>GPU</a:t>
            </a:r>
            <a:r>
              <a:rPr lang="ja-JP" altLang="en-US" dirty="0"/>
              <a:t>利用例</a:t>
            </a:r>
            <a:r>
              <a:rPr lang="en-US" altLang="ja-JP" dirty="0"/>
              <a:t/>
            </a:r>
            <a:br>
              <a:rPr lang="en-US" altLang="ja-JP" dirty="0"/>
            </a:br>
            <a:r>
              <a:rPr lang="ja-JP" altLang="en-US" dirty="0">
                <a:solidFill>
                  <a:srgbClr val="00B050"/>
                </a:solidFill>
                <a:latin typeface="HGP創英角ﾎﾟｯﾌﾟ体" panose="040B0A00000000000000" pitchFamily="50" charset="-128"/>
                <a:ea typeface="HGP創英角ﾎﾟｯﾌﾟ体" panose="040B0A00000000000000" pitchFamily="50" charset="-128"/>
              </a:rPr>
              <a:t>計算機ホログラムに関する研究</a:t>
            </a:r>
            <a:endParaRPr kumimoji="1" lang="ja-JP" altLang="en-US" dirty="0"/>
          </a:p>
        </p:txBody>
      </p:sp>
      <p:sp>
        <p:nvSpPr>
          <p:cNvPr id="3" name="コンテンツ プレースホルダー 2"/>
          <p:cNvSpPr>
            <a:spLocks noGrp="1"/>
          </p:cNvSpPr>
          <p:nvPr>
            <p:ph idx="1"/>
          </p:nvPr>
        </p:nvSpPr>
        <p:spPr>
          <a:xfrm>
            <a:off x="609600" y="2111022"/>
            <a:ext cx="10972800" cy="4365978"/>
          </a:xfrm>
        </p:spPr>
        <p:txBody>
          <a:bodyPr/>
          <a:lstStyle/>
          <a:p>
            <a:r>
              <a:rPr lang="ja-JP" altLang="en-US" dirty="0"/>
              <a:t>他</a:t>
            </a:r>
            <a:r>
              <a:rPr kumimoji="1" lang="ja-JP" altLang="en-US" dirty="0" smtClean="0"/>
              <a:t>の問題</a:t>
            </a:r>
            <a:r>
              <a:rPr lang="ja-JP" altLang="en-US" dirty="0" smtClean="0"/>
              <a:t>：</a:t>
            </a:r>
            <a:r>
              <a:rPr kumimoji="1" lang="ja-JP" altLang="en-US" dirty="0" smtClean="0"/>
              <a:t>扱う</a:t>
            </a:r>
            <a:r>
              <a:rPr lang="ja-JP" altLang="en-US" dirty="0" smtClean="0"/>
              <a:t>データが大きすぎて一度</a:t>
            </a:r>
            <a:r>
              <a:rPr lang="ja-JP" altLang="en-US" dirty="0"/>
              <a:t>に</a:t>
            </a:r>
            <a:r>
              <a:rPr lang="ja-JP" altLang="en-US" dirty="0" smtClean="0"/>
              <a:t>処理しきれない</a:t>
            </a:r>
            <a:endParaRPr lang="en-US" altLang="ja-JP" dirty="0" smtClean="0"/>
          </a:p>
          <a:p>
            <a:pPr lvl="1"/>
            <a:r>
              <a:rPr lang="ja-JP" altLang="en-US" dirty="0"/>
              <a:t>一</a:t>
            </a:r>
            <a:r>
              <a:rPr lang="ja-JP" altLang="en-US" dirty="0" smtClean="0"/>
              <a:t>つの</a:t>
            </a:r>
            <a:r>
              <a:rPr lang="en-US" altLang="ja-JP" dirty="0" smtClean="0"/>
              <a:t>GPU</a:t>
            </a:r>
            <a:r>
              <a:rPr lang="ja-JP" altLang="en-US" dirty="0" err="1" smtClean="0"/>
              <a:t>のメ</a:t>
            </a:r>
            <a:r>
              <a:rPr lang="ja-JP" altLang="en-US" dirty="0" smtClean="0"/>
              <a:t>モリで一度に扱えるデータは大きくても</a:t>
            </a:r>
            <a:r>
              <a:rPr lang="en-US" altLang="ja-JP" dirty="0" smtClean="0"/>
              <a:t>10GB</a:t>
            </a:r>
            <a:r>
              <a:rPr lang="ja-JP" altLang="en-US" dirty="0" smtClean="0"/>
              <a:t>程度</a:t>
            </a:r>
            <a:endParaRPr lang="en-US" altLang="ja-JP" dirty="0" smtClean="0"/>
          </a:p>
          <a:p>
            <a:pPr lvl="1"/>
            <a:r>
              <a:rPr kumimoji="1" lang="ja-JP" altLang="en-US" dirty="0" smtClean="0"/>
              <a:t>扱うデータが</a:t>
            </a:r>
            <a:r>
              <a:rPr kumimoji="1" lang="en-US" altLang="ja-JP" dirty="0" smtClean="0"/>
              <a:t>100GB</a:t>
            </a:r>
            <a:r>
              <a:rPr kumimoji="1" lang="ja-JP" altLang="en-US" dirty="0" smtClean="0"/>
              <a:t>以上になることも</a:t>
            </a:r>
            <a:endParaRPr kumimoji="1" lang="en-US" altLang="ja-JP" dirty="0" smtClean="0"/>
          </a:p>
          <a:p>
            <a:pPr lvl="1"/>
            <a:endParaRPr kumimoji="1" lang="en-US" altLang="ja-JP" dirty="0" smtClean="0"/>
          </a:p>
        </p:txBody>
      </p:sp>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39</a:t>
            </a:fld>
            <a:endParaRPr kumimoji="1" lang="ja-JP" altLang="en-US"/>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8362" y="3425825"/>
            <a:ext cx="3835276" cy="3051175"/>
          </a:xfrm>
          <a:prstGeom prst="rect">
            <a:avLst/>
          </a:prstGeom>
        </p:spPr>
      </p:pic>
      <p:sp>
        <p:nvSpPr>
          <p:cNvPr id="8" name="円形吹き出し 7"/>
          <p:cNvSpPr/>
          <p:nvPr/>
        </p:nvSpPr>
        <p:spPr>
          <a:xfrm>
            <a:off x="835378" y="3469922"/>
            <a:ext cx="2483556" cy="1648177"/>
          </a:xfrm>
          <a:prstGeom prst="wedgeEllipseCallout">
            <a:avLst>
              <a:gd name="adj1" fmla="val 83483"/>
              <a:gd name="adj2" fmla="val 38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smtClean="0"/>
              <a:t>よろしく！</a:t>
            </a:r>
            <a:endParaRPr kumimoji="1" lang="ja-JP" altLang="en-US" sz="2400" dirty="0"/>
          </a:p>
        </p:txBody>
      </p:sp>
      <p:sp>
        <p:nvSpPr>
          <p:cNvPr id="9" name="円形吹き出し 8"/>
          <p:cNvSpPr/>
          <p:nvPr/>
        </p:nvSpPr>
        <p:spPr>
          <a:xfrm>
            <a:off x="8680419" y="2967567"/>
            <a:ext cx="2631048" cy="1648177"/>
          </a:xfrm>
          <a:prstGeom prst="wedgeEllipseCallout">
            <a:avLst>
              <a:gd name="adj1" fmla="val -97830"/>
              <a:gd name="adj2" fmla="val 532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t>無理やで</a:t>
            </a:r>
            <a:r>
              <a:rPr lang="en-US" altLang="ja-JP" sz="2400" dirty="0" smtClean="0"/>
              <a:t>…</a:t>
            </a:r>
            <a:endParaRPr kumimoji="1" lang="ja-JP" altLang="en-US" sz="2400" dirty="0"/>
          </a:p>
        </p:txBody>
      </p:sp>
      <p:sp>
        <p:nvSpPr>
          <p:cNvPr id="10" name="テキスト ボックス 9"/>
          <p:cNvSpPr txBox="1"/>
          <p:nvPr/>
        </p:nvSpPr>
        <p:spPr>
          <a:xfrm>
            <a:off x="4470400" y="3269867"/>
            <a:ext cx="1106311" cy="400110"/>
          </a:xfrm>
          <a:prstGeom prst="rect">
            <a:avLst/>
          </a:prstGeom>
          <a:noFill/>
        </p:spPr>
        <p:txBody>
          <a:bodyPr wrap="square" rtlCol="0">
            <a:spAutoFit/>
          </a:bodyPr>
          <a:lstStyle/>
          <a:p>
            <a:r>
              <a:rPr kumimoji="1" lang="en-US" altLang="ja-JP" sz="2000" dirty="0" smtClean="0"/>
              <a:t>CPU</a:t>
            </a:r>
            <a:endParaRPr kumimoji="1" lang="ja-JP" altLang="en-US" sz="2000" dirty="0"/>
          </a:p>
        </p:txBody>
      </p:sp>
      <p:sp>
        <p:nvSpPr>
          <p:cNvPr id="11" name="テキスト ボックス 10"/>
          <p:cNvSpPr txBox="1"/>
          <p:nvPr/>
        </p:nvSpPr>
        <p:spPr>
          <a:xfrm>
            <a:off x="6096000" y="3923266"/>
            <a:ext cx="925689" cy="400110"/>
          </a:xfrm>
          <a:prstGeom prst="rect">
            <a:avLst/>
          </a:prstGeom>
          <a:noFill/>
        </p:spPr>
        <p:txBody>
          <a:bodyPr wrap="square" rtlCol="0">
            <a:spAutoFit/>
          </a:bodyPr>
          <a:lstStyle/>
          <a:p>
            <a:r>
              <a:rPr kumimoji="1" lang="en-US" altLang="ja-JP" sz="2000" dirty="0" smtClean="0"/>
              <a:t>GPU</a:t>
            </a:r>
            <a:endParaRPr kumimoji="1" lang="ja-JP" altLang="en-US" sz="2000" dirty="0"/>
          </a:p>
        </p:txBody>
      </p:sp>
    </p:spTree>
    <p:extLst>
      <p:ext uri="{BB962C8B-B14F-4D97-AF65-F5344CB8AC3E}">
        <p14:creationId xmlns:p14="http://schemas.microsoft.com/office/powerpoint/2010/main" val="371875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並列？組込み？</a:t>
            </a:r>
            <a:endParaRPr kumimoji="1" lang="ja-JP" altLang="en-US" dirty="0"/>
          </a:p>
        </p:txBody>
      </p:sp>
      <p:sp>
        <p:nvSpPr>
          <p:cNvPr id="7" name="コンテンツ プレースホルダー 6"/>
          <p:cNvSpPr>
            <a:spLocks noGrp="1"/>
          </p:cNvSpPr>
          <p:nvPr>
            <p:ph sz="half" idx="1"/>
          </p:nvPr>
        </p:nvSpPr>
        <p:spPr/>
        <p:txBody>
          <a:bodyPr/>
          <a:lstStyle/>
          <a:p>
            <a:r>
              <a:rPr kumimoji="1" lang="ja-JP" altLang="en-US" dirty="0" smtClean="0"/>
              <a:t>並列分散処理</a:t>
            </a:r>
            <a:endParaRPr kumimoji="1" lang="ja-JP" altLang="en-US" dirty="0"/>
          </a:p>
        </p:txBody>
      </p:sp>
      <p:sp>
        <p:nvSpPr>
          <p:cNvPr id="8" name="コンテンツ プレースホルダー 7"/>
          <p:cNvSpPr>
            <a:spLocks noGrp="1"/>
          </p:cNvSpPr>
          <p:nvPr>
            <p:ph sz="half" idx="2"/>
          </p:nvPr>
        </p:nvSpPr>
        <p:spPr/>
        <p:txBody>
          <a:bodyPr/>
          <a:lstStyle/>
          <a:p>
            <a:r>
              <a:rPr kumimoji="1" lang="ja-JP" altLang="en-US" dirty="0" smtClean="0"/>
              <a:t>組込みシステム</a:t>
            </a:r>
            <a:endParaRPr kumimoji="1" lang="en-US" altLang="ja-JP" dirty="0" smtClean="0"/>
          </a:p>
          <a:p>
            <a:pPr lvl="1"/>
            <a:endParaRPr kumimoji="1" lang="ja-JP" altLang="en-US" dirty="0"/>
          </a:p>
        </p:txBody>
      </p:sp>
      <p:sp>
        <p:nvSpPr>
          <p:cNvPr id="4" name="日付プレースホルダー 3"/>
          <p:cNvSpPr>
            <a:spLocks noGrp="1"/>
          </p:cNvSpPr>
          <p:nvPr>
            <p:ph type="dt" sz="half" idx="10"/>
          </p:nvPr>
        </p:nvSpPr>
        <p:spPr/>
        <p:txBody>
          <a:bodyPr/>
          <a:lstStyle/>
          <a:p>
            <a:fld id="{58379C67-35C2-514E-BB67-AEB61925DA36}"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オープンキャンパス </a:t>
            </a:r>
            <a:r>
              <a:rPr kumimoji="1" lang="en-US" altLang="ja-JP" dirty="0" smtClean="0"/>
              <a:t>2015</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4</a:t>
            </a:fld>
            <a:endParaRPr kumimoji="1" lang="ja-JP" altLang="en-US"/>
          </a:p>
        </p:txBody>
      </p:sp>
      <p:pic>
        <p:nvPicPr>
          <p:cNvPr id="9" name="Picture 4" descr="C:\Users\ohkawa\AppData\Local\Microsoft\Windows\Temporary Internet Files\Content.IE5\IJ4MTC38\MC90029825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6" y="2204864"/>
            <a:ext cx="832863"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メモ 10"/>
          <p:cNvSpPr/>
          <p:nvPr/>
        </p:nvSpPr>
        <p:spPr>
          <a:xfrm rot="21160774">
            <a:off x="744228" y="2492895"/>
            <a:ext cx="504056" cy="576064"/>
          </a:xfrm>
          <a:prstGeom prst="foldedCorner">
            <a:avLst>
              <a:gd name="adj" fmla="val 35564"/>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875420" y="3356992"/>
            <a:ext cx="1512168" cy="369332"/>
          </a:xfrm>
          <a:prstGeom prst="rect">
            <a:avLst/>
          </a:prstGeom>
          <a:noFill/>
        </p:spPr>
        <p:txBody>
          <a:bodyPr wrap="square" rtlCol="0">
            <a:spAutoFit/>
          </a:bodyPr>
          <a:lstStyle/>
          <a:p>
            <a:r>
              <a:rPr lang="ja-JP" altLang="en-US" dirty="0" smtClean="0"/>
              <a:t>大学生男</a:t>
            </a:r>
            <a:r>
              <a:rPr lang="en-US" altLang="ja-JP" dirty="0" smtClean="0"/>
              <a:t>(21)</a:t>
            </a:r>
            <a:endParaRPr kumimoji="1" lang="ja-JP" altLang="en-US" dirty="0"/>
          </a:p>
        </p:txBody>
      </p:sp>
      <p:sp>
        <p:nvSpPr>
          <p:cNvPr id="10" name="角丸四角形 9"/>
          <p:cNvSpPr/>
          <p:nvPr/>
        </p:nvSpPr>
        <p:spPr>
          <a:xfrm>
            <a:off x="2831339" y="2877512"/>
            <a:ext cx="2613874" cy="3857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b="1" dirty="0" smtClean="0"/>
              <a:t>1</a:t>
            </a:r>
            <a:r>
              <a:rPr kumimoji="1" lang="ja-JP" altLang="en-US" b="1" dirty="0" smtClean="0"/>
              <a:t>人では</a:t>
            </a:r>
            <a:r>
              <a:rPr kumimoji="1" lang="en-US" altLang="ja-JP" b="1" dirty="0" smtClean="0"/>
              <a:t>1</a:t>
            </a:r>
            <a:r>
              <a:rPr kumimoji="1" lang="ja-JP" altLang="en-US" b="1" dirty="0" smtClean="0"/>
              <a:t>時間かかる</a:t>
            </a:r>
            <a:r>
              <a:rPr kumimoji="1" lang="en-US" altLang="ja-JP" b="1" dirty="0" smtClean="0"/>
              <a:t>…</a:t>
            </a:r>
            <a:endParaRPr kumimoji="1" lang="ja-JP" altLang="en-US" b="1" dirty="0"/>
          </a:p>
        </p:txBody>
      </p:sp>
      <p:pic>
        <p:nvPicPr>
          <p:cNvPr id="1026" name="Picture 2" descr="http://free-illustrations-ls01.gatag.net/images/lgi01a201409061400.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961" b="100000" l="9910" r="89977"/>
                    </a14:imgEffect>
                  </a14:imgLayer>
                </a14:imgProps>
              </a:ext>
              <a:ext uri="{28A0092B-C50C-407E-A947-70E740481C1C}">
                <a14:useLocalDpi xmlns:a14="http://schemas.microsoft.com/office/drawing/2010/main" val="0"/>
              </a:ext>
            </a:extLst>
          </a:blip>
          <a:srcRect/>
          <a:stretch>
            <a:fillRect/>
          </a:stretch>
        </p:blipFill>
        <p:spPr bwMode="auto">
          <a:xfrm rot="2193447">
            <a:off x="1933952" y="2452009"/>
            <a:ext cx="683833" cy="78934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Users\ohkawa\AppData\Local\Microsoft\Windows\Temporary Internet Files\Content.IE5\IJ4MTC38\MC90029825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524" y="4015226"/>
            <a:ext cx="832863" cy="115212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4" descr="C:\Users\ohkawa\AppData\Local\Microsoft\Windows\Temporary Internet Files\Content.IE5\IJ4MTC38\MC90029825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9461" y="4033198"/>
            <a:ext cx="832863" cy="115212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4" descr="C:\Users\ohkawa\AppData\Local\Microsoft\Windows\Temporary Internet Files\Content.IE5\IJ4MTC38\MC90029825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1033" y="4033198"/>
            <a:ext cx="832863" cy="115212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4" descr="C:\Users\ohkawa\AppData\Local\Microsoft\Windows\Temporary Internet Files\Content.IE5\IJ4MTC38\MC90029825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9171" y="4015226"/>
            <a:ext cx="832863"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メモ 17"/>
          <p:cNvSpPr/>
          <p:nvPr/>
        </p:nvSpPr>
        <p:spPr>
          <a:xfrm rot="21160774">
            <a:off x="866915" y="2691173"/>
            <a:ext cx="258682" cy="352118"/>
          </a:xfrm>
          <a:prstGeom prst="foldedCorner">
            <a:avLst>
              <a:gd name="adj" fmla="val 35564"/>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メモ 18"/>
          <p:cNvSpPr/>
          <p:nvPr/>
        </p:nvSpPr>
        <p:spPr>
          <a:xfrm rot="21160774">
            <a:off x="873650" y="2665437"/>
            <a:ext cx="258682" cy="352118"/>
          </a:xfrm>
          <a:prstGeom prst="foldedCorner">
            <a:avLst>
              <a:gd name="adj" fmla="val 35564"/>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メモ 19"/>
          <p:cNvSpPr/>
          <p:nvPr/>
        </p:nvSpPr>
        <p:spPr>
          <a:xfrm rot="21160774">
            <a:off x="904823" y="2621068"/>
            <a:ext cx="258682" cy="352118"/>
          </a:xfrm>
          <a:prstGeom prst="foldedCorner">
            <a:avLst>
              <a:gd name="adj" fmla="val 35564"/>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メモ 20"/>
          <p:cNvSpPr/>
          <p:nvPr/>
        </p:nvSpPr>
        <p:spPr>
          <a:xfrm rot="21160774">
            <a:off x="912660" y="2684112"/>
            <a:ext cx="258682" cy="352118"/>
          </a:xfrm>
          <a:prstGeom prst="foldedCorner">
            <a:avLst>
              <a:gd name="adj" fmla="val 35564"/>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角丸四角形 22"/>
          <p:cNvSpPr/>
          <p:nvPr/>
        </p:nvSpPr>
        <p:spPr>
          <a:xfrm>
            <a:off x="448982" y="5473649"/>
            <a:ext cx="5132738" cy="101313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ja-JP" sz="1600" u="sng" dirty="0" smtClean="0"/>
              <a:t>1</a:t>
            </a:r>
            <a:r>
              <a:rPr lang="ja-JP" altLang="en-US" sz="1600" u="sng" dirty="0" smtClean="0"/>
              <a:t>時間 </a:t>
            </a:r>
            <a:r>
              <a:rPr lang="en-US" altLang="ja-JP" sz="1600" u="sng" dirty="0" smtClean="0"/>
              <a:t>/ 1</a:t>
            </a:r>
            <a:r>
              <a:rPr lang="ja-JP" altLang="en-US" sz="1600" u="sng" dirty="0" smtClean="0"/>
              <a:t>人 の仕事</a:t>
            </a:r>
            <a:r>
              <a:rPr lang="ja-JP" altLang="en-US" sz="1600" dirty="0"/>
              <a:t>を</a:t>
            </a:r>
            <a:r>
              <a:rPr lang="en-US" altLang="ja-JP" sz="1600" dirty="0" smtClean="0"/>
              <a:t>4</a:t>
            </a:r>
            <a:r>
              <a:rPr lang="ja-JP" altLang="en-US" sz="1600" dirty="0" smtClean="0"/>
              <a:t>人でやれば</a:t>
            </a:r>
            <a:r>
              <a:rPr lang="en-US" altLang="ja-JP" sz="1600" dirty="0" smtClean="0"/>
              <a:t>15</a:t>
            </a:r>
            <a:r>
              <a:rPr lang="ja-JP" altLang="en-US" sz="1600" dirty="0" smtClean="0"/>
              <a:t>分（</a:t>
            </a:r>
            <a:r>
              <a:rPr lang="en-US" altLang="ja-JP" sz="1600" dirty="0" smtClean="0"/>
              <a:t>4</a:t>
            </a:r>
            <a:r>
              <a:rPr lang="ja-JP" altLang="en-US" sz="1600" dirty="0" smtClean="0"/>
              <a:t>並列）</a:t>
            </a:r>
            <a:endParaRPr lang="en-US" altLang="ja-JP" sz="1600" dirty="0" smtClean="0"/>
          </a:p>
          <a:p>
            <a:pPr algn="ctr"/>
            <a:r>
              <a:rPr lang="ja-JP" altLang="en-US" b="1" dirty="0" smtClean="0">
                <a:solidFill>
                  <a:srgbClr val="FFC000"/>
                </a:solidFill>
              </a:rPr>
              <a:t>並列処理をすれば速く効率よく処理ができる！</a:t>
            </a:r>
            <a:endParaRPr lang="en-US" altLang="ja-JP" b="1" dirty="0" smtClean="0">
              <a:solidFill>
                <a:srgbClr val="FFC000"/>
              </a:solidFill>
            </a:endParaRPr>
          </a:p>
        </p:txBody>
      </p:sp>
      <p:pic>
        <p:nvPicPr>
          <p:cNvPr id="1028" name="Picture 4" descr="http://bsoza.com/ill_oa/dtcomp_m0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5026" y="2226289"/>
            <a:ext cx="1390023" cy="1036966"/>
          </a:xfrm>
          <a:prstGeom prst="rect">
            <a:avLst/>
          </a:prstGeom>
          <a:noFill/>
          <a:extLst>
            <a:ext uri="{909E8E84-426E-40DD-AFC4-6F175D3DCCD1}">
              <a14:hiddenFill xmlns:a14="http://schemas.microsoft.com/office/drawing/2010/main">
                <a:solidFill>
                  <a:srgbClr val="FFFFFF"/>
                </a:solidFill>
              </a14:hiddenFill>
            </a:ext>
          </a:extLst>
        </p:spPr>
      </p:pic>
      <p:sp>
        <p:nvSpPr>
          <p:cNvPr id="12" name="乗算記号 11"/>
          <p:cNvSpPr/>
          <p:nvPr/>
        </p:nvSpPr>
        <p:spPr>
          <a:xfrm>
            <a:off x="7086083" y="1897696"/>
            <a:ext cx="1399221" cy="1542740"/>
          </a:xfrm>
          <a:prstGeom prst="mathMultiply">
            <a:avLst>
              <a:gd name="adj1" fmla="val 1276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p:cNvSpPr/>
          <p:nvPr/>
        </p:nvSpPr>
        <p:spPr>
          <a:xfrm>
            <a:off x="8625559" y="2475212"/>
            <a:ext cx="2627404" cy="57606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b="1" dirty="0" smtClean="0">
                <a:solidFill>
                  <a:schemeClr val="bg1"/>
                </a:solidFill>
              </a:rPr>
              <a:t>一般的な</a:t>
            </a:r>
            <a:r>
              <a:rPr lang="en-US" altLang="ja-JP" b="1" dirty="0" smtClean="0">
                <a:solidFill>
                  <a:schemeClr val="bg1"/>
                </a:solidFill>
              </a:rPr>
              <a:t>PC</a:t>
            </a:r>
            <a:r>
              <a:rPr lang="ja-JP" altLang="en-US" b="1" dirty="0" smtClean="0">
                <a:solidFill>
                  <a:schemeClr val="bg1"/>
                </a:solidFill>
              </a:rPr>
              <a:t>ではない</a:t>
            </a:r>
            <a:endParaRPr lang="en-US" altLang="ja-JP" b="1" dirty="0" smtClean="0">
              <a:solidFill>
                <a:schemeClr val="bg1"/>
              </a:solidFill>
            </a:endParaRPr>
          </a:p>
        </p:txBody>
      </p:sp>
      <p:pic>
        <p:nvPicPr>
          <p:cNvPr id="1030" name="Picture 6" descr="http://free-illustrations-ls01.gatag.net/thum02/gi01a20150324080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62124" y="3551104"/>
            <a:ext cx="1064273" cy="10856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01.gatag.net/img/201506/01l/gatag-00005886.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45049" y="3633691"/>
            <a:ext cx="1334981" cy="92045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illpop.com/img_illust/life/wash_c0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90182" y="3418730"/>
            <a:ext cx="1454441" cy="1227548"/>
          </a:xfrm>
          <a:prstGeom prst="rect">
            <a:avLst/>
          </a:prstGeom>
          <a:noFill/>
          <a:extLst>
            <a:ext uri="{909E8E84-426E-40DD-AFC4-6F175D3DCCD1}">
              <a14:hiddenFill xmlns:a14="http://schemas.microsoft.com/office/drawing/2010/main">
                <a:solidFill>
                  <a:srgbClr val="FFFFFF"/>
                </a:solidFill>
              </a14:hiddenFill>
            </a:ext>
          </a:extLst>
        </p:spPr>
      </p:pic>
      <p:sp>
        <p:nvSpPr>
          <p:cNvPr id="30" name="角丸四角形 29"/>
          <p:cNvSpPr/>
          <p:nvPr/>
        </p:nvSpPr>
        <p:spPr>
          <a:xfrm>
            <a:off x="6446170" y="5473649"/>
            <a:ext cx="5132738" cy="101313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sz="1600" dirty="0" smtClean="0"/>
              <a:t>組込みシステムの特徴</a:t>
            </a:r>
            <a:endParaRPr lang="en-US" altLang="ja-JP" sz="1600" dirty="0" smtClean="0"/>
          </a:p>
          <a:p>
            <a:pPr algn="ctr"/>
            <a:r>
              <a:rPr lang="ja-JP" altLang="en-US" b="1" dirty="0" smtClean="0">
                <a:solidFill>
                  <a:srgbClr val="FFC000"/>
                </a:solidFill>
              </a:rPr>
              <a:t>目的に特化した機能・低消費電力が求められる</a:t>
            </a:r>
            <a:endParaRPr lang="en-US" altLang="ja-JP" b="1" dirty="0" smtClean="0">
              <a:solidFill>
                <a:srgbClr val="FFC000"/>
              </a:solidFill>
            </a:endParaRPr>
          </a:p>
        </p:txBody>
      </p:sp>
      <p:sp>
        <p:nvSpPr>
          <p:cNvPr id="31" name="角丸四角形 30"/>
          <p:cNvSpPr/>
          <p:nvPr/>
        </p:nvSpPr>
        <p:spPr>
          <a:xfrm>
            <a:off x="7198935" y="4757707"/>
            <a:ext cx="3382129" cy="410998"/>
          </a:xfrm>
          <a:prstGeom prst="roundRect">
            <a:avLst/>
          </a:prstGeom>
          <a:solidFill>
            <a:schemeClr val="accent6"/>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b="1" dirty="0" smtClean="0"/>
              <a:t>家電などに組み込まれている</a:t>
            </a:r>
            <a:endParaRPr kumimoji="1" lang="ja-JP" altLang="en-US" b="1" dirty="0"/>
          </a:p>
        </p:txBody>
      </p:sp>
    </p:spTree>
    <p:extLst>
      <p:ext uri="{BB962C8B-B14F-4D97-AF65-F5344CB8AC3E}">
        <p14:creationId xmlns:p14="http://schemas.microsoft.com/office/powerpoint/2010/main" val="130645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1026"/>
                                        </p:tgtEl>
                                      </p:cBhvr>
                                    </p:animEffect>
                                    <p:animScale>
                                      <p:cBhvr>
                                        <p:cTn id="10" dur="250" autoRev="1" fill="hold"/>
                                        <p:tgtEl>
                                          <p:spTgt spid="1026"/>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250" fill="hold"/>
                                        <p:tgtEl>
                                          <p:spTgt spid="14"/>
                                        </p:tgtEl>
                                        <p:attrNameLst>
                                          <p:attrName>ppt_w</p:attrName>
                                        </p:attrNameLst>
                                      </p:cBhvr>
                                      <p:tavLst>
                                        <p:tav tm="0">
                                          <p:val>
                                            <p:fltVal val="0"/>
                                          </p:val>
                                        </p:tav>
                                        <p:tav tm="100000">
                                          <p:val>
                                            <p:strVal val="#ppt_w"/>
                                          </p:val>
                                        </p:tav>
                                      </p:tavLst>
                                    </p:anim>
                                    <p:anim calcmode="lin" valueType="num">
                                      <p:cBhvr>
                                        <p:cTn id="16" dur="250" fill="hold"/>
                                        <p:tgtEl>
                                          <p:spTgt spid="14"/>
                                        </p:tgtEl>
                                        <p:attrNameLst>
                                          <p:attrName>ppt_h</p:attrName>
                                        </p:attrNameLst>
                                      </p:cBhvr>
                                      <p:tavLst>
                                        <p:tav tm="0">
                                          <p:val>
                                            <p:fltVal val="0"/>
                                          </p:val>
                                        </p:tav>
                                        <p:tav tm="100000">
                                          <p:val>
                                            <p:strVal val="#ppt_h"/>
                                          </p:val>
                                        </p:tav>
                                      </p:tavLst>
                                    </p:anim>
                                    <p:animEffect transition="in" filter="fade">
                                      <p:cBhvr>
                                        <p:cTn id="17" dur="250"/>
                                        <p:tgtEl>
                                          <p:spTgt spid="14"/>
                                        </p:tgtEl>
                                      </p:cBhvr>
                                    </p:animEffect>
                                  </p:childTnLst>
                                </p:cTn>
                              </p:par>
                            </p:childTnLst>
                          </p:cTn>
                        </p:par>
                        <p:par>
                          <p:cTn id="18" fill="hold">
                            <p:stCondLst>
                              <p:cond delay="250"/>
                            </p:stCondLst>
                            <p:childTnLst>
                              <p:par>
                                <p:cTn id="19" presetID="53" presetClass="entr" presetSubtype="16"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250" fill="hold"/>
                                        <p:tgtEl>
                                          <p:spTgt spid="15"/>
                                        </p:tgtEl>
                                        <p:attrNameLst>
                                          <p:attrName>ppt_w</p:attrName>
                                        </p:attrNameLst>
                                      </p:cBhvr>
                                      <p:tavLst>
                                        <p:tav tm="0">
                                          <p:val>
                                            <p:fltVal val="0"/>
                                          </p:val>
                                        </p:tav>
                                        <p:tav tm="100000">
                                          <p:val>
                                            <p:strVal val="#ppt_w"/>
                                          </p:val>
                                        </p:tav>
                                      </p:tavLst>
                                    </p:anim>
                                    <p:anim calcmode="lin" valueType="num">
                                      <p:cBhvr>
                                        <p:cTn id="22" dur="250" fill="hold"/>
                                        <p:tgtEl>
                                          <p:spTgt spid="15"/>
                                        </p:tgtEl>
                                        <p:attrNameLst>
                                          <p:attrName>ppt_h</p:attrName>
                                        </p:attrNameLst>
                                      </p:cBhvr>
                                      <p:tavLst>
                                        <p:tav tm="0">
                                          <p:val>
                                            <p:fltVal val="0"/>
                                          </p:val>
                                        </p:tav>
                                        <p:tav tm="100000">
                                          <p:val>
                                            <p:strVal val="#ppt_h"/>
                                          </p:val>
                                        </p:tav>
                                      </p:tavLst>
                                    </p:anim>
                                    <p:animEffect transition="in" filter="fade">
                                      <p:cBhvr>
                                        <p:cTn id="23" dur="250"/>
                                        <p:tgtEl>
                                          <p:spTgt spid="15"/>
                                        </p:tgtEl>
                                      </p:cBhvr>
                                    </p:animEffect>
                                  </p:childTnLst>
                                </p:cTn>
                              </p:par>
                            </p:childTnLst>
                          </p:cTn>
                        </p:par>
                        <p:par>
                          <p:cTn id="24" fill="hold">
                            <p:stCondLst>
                              <p:cond delay="500"/>
                            </p:stCondLst>
                            <p:childTnLst>
                              <p:par>
                                <p:cTn id="25" presetID="53" presetClass="entr" presetSubtype="16"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250" fill="hold"/>
                                        <p:tgtEl>
                                          <p:spTgt spid="16"/>
                                        </p:tgtEl>
                                        <p:attrNameLst>
                                          <p:attrName>ppt_w</p:attrName>
                                        </p:attrNameLst>
                                      </p:cBhvr>
                                      <p:tavLst>
                                        <p:tav tm="0">
                                          <p:val>
                                            <p:fltVal val="0"/>
                                          </p:val>
                                        </p:tav>
                                        <p:tav tm="100000">
                                          <p:val>
                                            <p:strVal val="#ppt_w"/>
                                          </p:val>
                                        </p:tav>
                                      </p:tavLst>
                                    </p:anim>
                                    <p:anim calcmode="lin" valueType="num">
                                      <p:cBhvr>
                                        <p:cTn id="28" dur="250" fill="hold"/>
                                        <p:tgtEl>
                                          <p:spTgt spid="16"/>
                                        </p:tgtEl>
                                        <p:attrNameLst>
                                          <p:attrName>ppt_h</p:attrName>
                                        </p:attrNameLst>
                                      </p:cBhvr>
                                      <p:tavLst>
                                        <p:tav tm="0">
                                          <p:val>
                                            <p:fltVal val="0"/>
                                          </p:val>
                                        </p:tav>
                                        <p:tav tm="100000">
                                          <p:val>
                                            <p:strVal val="#ppt_h"/>
                                          </p:val>
                                        </p:tav>
                                      </p:tavLst>
                                    </p:anim>
                                    <p:animEffect transition="in" filter="fade">
                                      <p:cBhvr>
                                        <p:cTn id="29" dur="250"/>
                                        <p:tgtEl>
                                          <p:spTgt spid="16"/>
                                        </p:tgtEl>
                                      </p:cBhvr>
                                    </p:animEffect>
                                  </p:childTnLst>
                                </p:cTn>
                              </p:par>
                            </p:childTnLst>
                          </p:cTn>
                        </p:par>
                        <p:par>
                          <p:cTn id="30" fill="hold">
                            <p:stCondLst>
                              <p:cond delay="750"/>
                            </p:stCondLst>
                            <p:childTnLst>
                              <p:par>
                                <p:cTn id="31" presetID="53" presetClass="entr" presetSubtype="16"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250" fill="hold"/>
                                        <p:tgtEl>
                                          <p:spTgt spid="17"/>
                                        </p:tgtEl>
                                        <p:attrNameLst>
                                          <p:attrName>ppt_w</p:attrName>
                                        </p:attrNameLst>
                                      </p:cBhvr>
                                      <p:tavLst>
                                        <p:tav tm="0">
                                          <p:val>
                                            <p:fltVal val="0"/>
                                          </p:val>
                                        </p:tav>
                                        <p:tav tm="100000">
                                          <p:val>
                                            <p:strVal val="#ppt_w"/>
                                          </p:val>
                                        </p:tav>
                                      </p:tavLst>
                                    </p:anim>
                                    <p:anim calcmode="lin" valueType="num">
                                      <p:cBhvr>
                                        <p:cTn id="34" dur="250" fill="hold"/>
                                        <p:tgtEl>
                                          <p:spTgt spid="17"/>
                                        </p:tgtEl>
                                        <p:attrNameLst>
                                          <p:attrName>ppt_h</p:attrName>
                                        </p:attrNameLst>
                                      </p:cBhvr>
                                      <p:tavLst>
                                        <p:tav tm="0">
                                          <p:val>
                                            <p:fltVal val="0"/>
                                          </p:val>
                                        </p:tav>
                                        <p:tav tm="100000">
                                          <p:val>
                                            <p:strVal val="#ppt_h"/>
                                          </p:val>
                                        </p:tav>
                                      </p:tavLst>
                                    </p:anim>
                                    <p:animEffect transition="in" filter="fade">
                                      <p:cBhvr>
                                        <p:cTn id="35" dur="250"/>
                                        <p:tgtEl>
                                          <p:spTgt spid="17"/>
                                        </p:tgtEl>
                                      </p:cBhvr>
                                    </p:animEffect>
                                  </p:childTnLst>
                                </p:cTn>
                              </p:par>
                            </p:childTnLst>
                          </p:cTn>
                        </p:par>
                        <p:par>
                          <p:cTn id="36" fill="hold">
                            <p:stCondLst>
                              <p:cond delay="1000"/>
                            </p:stCondLst>
                            <p:childTnLst>
                              <p:par>
                                <p:cTn id="37" presetID="42" presetClass="path" presetSubtype="0" accel="50000" decel="50000" fill="hold" grpId="0" nodeType="afterEffect">
                                  <p:stCondLst>
                                    <p:cond delay="0"/>
                                  </p:stCondLst>
                                  <p:childTnLst>
                                    <p:animMotion origin="layout" path="M 3.75E-6 4.07407E-6 L -0.02812 0.29814 " pathEditMode="relative" rAng="0" ptsTypes="AA">
                                      <p:cBhvr>
                                        <p:cTn id="38" dur="500" fill="hold"/>
                                        <p:tgtEl>
                                          <p:spTgt spid="18"/>
                                        </p:tgtEl>
                                        <p:attrNameLst>
                                          <p:attrName>ppt_x</p:attrName>
                                          <p:attrName>ppt_y</p:attrName>
                                        </p:attrNameLst>
                                      </p:cBhvr>
                                      <p:rCtr x="-1276" y="14815"/>
                                    </p:animMotion>
                                  </p:childTnLst>
                                </p:cTn>
                              </p:par>
                            </p:childTnLst>
                          </p:cTn>
                        </p:par>
                        <p:par>
                          <p:cTn id="39" fill="hold">
                            <p:stCondLst>
                              <p:cond delay="1500"/>
                            </p:stCondLst>
                            <p:childTnLst>
                              <p:par>
                                <p:cTn id="40" presetID="42" presetClass="path" presetSubtype="0" accel="50000" decel="50000" fill="hold" grpId="0" nodeType="afterEffect">
                                  <p:stCondLst>
                                    <p:cond delay="0"/>
                                  </p:stCondLst>
                                  <p:childTnLst>
                                    <p:animMotion origin="layout" path="M -1.45833E-6 -1.85185E-6 L 0.08177 0.2956 " pathEditMode="relative" rAng="0" ptsTypes="AA">
                                      <p:cBhvr>
                                        <p:cTn id="41" dur="500" fill="hold"/>
                                        <p:tgtEl>
                                          <p:spTgt spid="19"/>
                                        </p:tgtEl>
                                        <p:attrNameLst>
                                          <p:attrName>ppt_x</p:attrName>
                                          <p:attrName>ppt_y</p:attrName>
                                        </p:attrNameLst>
                                      </p:cBhvr>
                                      <p:rCtr x="4089" y="14769"/>
                                    </p:animMotion>
                                  </p:childTnLst>
                                </p:cTn>
                              </p:par>
                            </p:childTnLst>
                          </p:cTn>
                        </p:par>
                        <p:par>
                          <p:cTn id="42" fill="hold">
                            <p:stCondLst>
                              <p:cond delay="2000"/>
                            </p:stCondLst>
                            <p:childTnLst>
                              <p:par>
                                <p:cTn id="43" presetID="42" presetClass="path" presetSubtype="0" accel="50000" decel="50000" fill="hold" grpId="0" nodeType="afterEffect">
                                  <p:stCondLst>
                                    <p:cond delay="0"/>
                                  </p:stCondLst>
                                  <p:childTnLst>
                                    <p:animMotion origin="layout" path="M 4.375E-6 -3.7037E-7 L 0.17903 0.30208 " pathEditMode="relative" rAng="0" ptsTypes="AA">
                                      <p:cBhvr>
                                        <p:cTn id="44" dur="500" fill="hold"/>
                                        <p:tgtEl>
                                          <p:spTgt spid="20"/>
                                        </p:tgtEl>
                                        <p:attrNameLst>
                                          <p:attrName>ppt_x</p:attrName>
                                          <p:attrName>ppt_y</p:attrName>
                                        </p:attrNameLst>
                                      </p:cBhvr>
                                      <p:rCtr x="8945" y="15093"/>
                                    </p:animMotion>
                                  </p:childTnLst>
                                </p:cTn>
                              </p:par>
                            </p:childTnLst>
                          </p:cTn>
                        </p:par>
                        <p:par>
                          <p:cTn id="45" fill="hold">
                            <p:stCondLst>
                              <p:cond delay="2500"/>
                            </p:stCondLst>
                            <p:childTnLst>
                              <p:par>
                                <p:cTn id="46" presetID="42" presetClass="path" presetSubtype="0" accel="50000" decel="50000" fill="hold" grpId="0" nodeType="afterEffect">
                                  <p:stCondLst>
                                    <p:cond delay="0"/>
                                  </p:stCondLst>
                                  <p:childTnLst>
                                    <p:animMotion origin="layout" path="M 3.33333E-6 3.7037E-7 L 0.28958 0.29282 " pathEditMode="relative" rAng="0" ptsTypes="AA">
                                      <p:cBhvr>
                                        <p:cTn id="47" dur="500" fill="hold"/>
                                        <p:tgtEl>
                                          <p:spTgt spid="21"/>
                                        </p:tgtEl>
                                        <p:attrNameLst>
                                          <p:attrName>ppt_x</p:attrName>
                                          <p:attrName>ppt_y</p:attrName>
                                        </p:attrNameLst>
                                      </p:cBhvr>
                                      <p:rCtr x="14479" y="14630"/>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25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25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250"/>
                                        <p:tgtEl>
                                          <p:spTgt spid="2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030"/>
                                        </p:tgtEl>
                                        <p:attrNameLst>
                                          <p:attrName>style.visibility</p:attrName>
                                        </p:attrNameLst>
                                      </p:cBhvr>
                                      <p:to>
                                        <p:strVal val="visible"/>
                                      </p:to>
                                    </p:set>
                                    <p:animEffect transition="in" filter="fade">
                                      <p:cBhvr>
                                        <p:cTn id="65" dur="250"/>
                                        <p:tgtEl>
                                          <p:spTgt spid="1030"/>
                                        </p:tgtEl>
                                      </p:cBhvr>
                                    </p:animEffect>
                                  </p:childTnLst>
                                </p:cTn>
                              </p:par>
                            </p:childTnLst>
                          </p:cTn>
                        </p:par>
                        <p:par>
                          <p:cTn id="66" fill="hold">
                            <p:stCondLst>
                              <p:cond delay="250"/>
                            </p:stCondLst>
                            <p:childTnLst>
                              <p:par>
                                <p:cTn id="67" presetID="10" presetClass="entr" presetSubtype="0" fill="hold" nodeType="afterEffect">
                                  <p:stCondLst>
                                    <p:cond delay="0"/>
                                  </p:stCondLst>
                                  <p:childTnLst>
                                    <p:set>
                                      <p:cBhvr>
                                        <p:cTn id="68" dur="1" fill="hold">
                                          <p:stCondLst>
                                            <p:cond delay="0"/>
                                          </p:stCondLst>
                                        </p:cTn>
                                        <p:tgtEl>
                                          <p:spTgt spid="1032"/>
                                        </p:tgtEl>
                                        <p:attrNameLst>
                                          <p:attrName>style.visibility</p:attrName>
                                        </p:attrNameLst>
                                      </p:cBhvr>
                                      <p:to>
                                        <p:strVal val="visible"/>
                                      </p:to>
                                    </p:set>
                                    <p:animEffect transition="in" filter="fade">
                                      <p:cBhvr>
                                        <p:cTn id="69" dur="250"/>
                                        <p:tgtEl>
                                          <p:spTgt spid="1032"/>
                                        </p:tgtEl>
                                      </p:cBhvr>
                                    </p:animEffec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1034"/>
                                        </p:tgtEl>
                                        <p:attrNameLst>
                                          <p:attrName>style.visibility</p:attrName>
                                        </p:attrNameLst>
                                      </p:cBhvr>
                                      <p:to>
                                        <p:strVal val="visible"/>
                                      </p:to>
                                    </p:set>
                                    <p:animEffect transition="in" filter="fade">
                                      <p:cBhvr>
                                        <p:cTn id="73" dur="250"/>
                                        <p:tgtEl>
                                          <p:spTgt spid="103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25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3" grpId="0" animBg="1"/>
      <p:bldP spid="12" grpId="0" animBg="1"/>
      <p:bldP spid="26" grpId="0" animBg="1"/>
      <p:bldP spid="30" grpId="0" animBg="1"/>
      <p:bldP spid="3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この研究室での</a:t>
            </a:r>
            <a:r>
              <a:rPr lang="en-US" altLang="ja-JP" dirty="0"/>
              <a:t>GPU</a:t>
            </a:r>
            <a:r>
              <a:rPr lang="ja-JP" altLang="en-US" dirty="0"/>
              <a:t>利用例</a:t>
            </a:r>
            <a:r>
              <a:rPr lang="en-US" altLang="ja-JP" dirty="0"/>
              <a:t/>
            </a:r>
            <a:br>
              <a:rPr lang="en-US" altLang="ja-JP" dirty="0"/>
            </a:br>
            <a:r>
              <a:rPr lang="ja-JP" altLang="en-US" dirty="0">
                <a:solidFill>
                  <a:srgbClr val="00B050"/>
                </a:solidFill>
                <a:latin typeface="HGP創英角ﾎﾟｯﾌﾟ体" panose="040B0A00000000000000" pitchFamily="50" charset="-128"/>
                <a:ea typeface="HGP創英角ﾎﾟｯﾌﾟ体" panose="040B0A00000000000000" pitchFamily="50" charset="-128"/>
              </a:rPr>
              <a:t>計算機ホログラムに関する研究</a:t>
            </a:r>
            <a:endParaRPr kumimoji="1" lang="ja-JP" altLang="en-US" dirty="0"/>
          </a:p>
        </p:txBody>
      </p:sp>
      <p:pic>
        <p:nvPicPr>
          <p:cNvPr id="7" name="コンテンツ プレースホルダー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0267" y="1600200"/>
            <a:ext cx="3691466" cy="4876800"/>
          </a:xfrm>
        </p:spPr>
      </p:pic>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40</a:t>
            </a:fld>
            <a:endParaRPr kumimoji="1" lang="ja-JP" altLang="en-US"/>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7266" y="4104569"/>
            <a:ext cx="2643377" cy="2372431"/>
          </a:xfrm>
          <a:prstGeom prst="rect">
            <a:avLst/>
          </a:prstGeom>
        </p:spPr>
      </p:pic>
      <p:sp>
        <p:nvSpPr>
          <p:cNvPr id="9" name="雲形吹き出し 8"/>
          <p:cNvSpPr/>
          <p:nvPr/>
        </p:nvSpPr>
        <p:spPr>
          <a:xfrm>
            <a:off x="543278" y="1600200"/>
            <a:ext cx="3993443" cy="1840089"/>
          </a:xfrm>
          <a:prstGeom prst="cloudCallout">
            <a:avLst>
              <a:gd name="adj1" fmla="val 81884"/>
              <a:gd name="adj2" fmla="val -106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t>これ</a:t>
            </a:r>
            <a:r>
              <a:rPr kumimoji="1" lang="ja-JP" altLang="en-US" sz="2000" dirty="0" err="1" smtClean="0"/>
              <a:t>どうっすかな</a:t>
            </a:r>
            <a:r>
              <a:rPr kumimoji="1" lang="en-US" altLang="ja-JP" sz="2000" dirty="0" smtClean="0"/>
              <a:t>……</a:t>
            </a:r>
            <a:endParaRPr kumimoji="1" lang="ja-JP" altLang="en-US" sz="2000" dirty="0"/>
          </a:p>
        </p:txBody>
      </p:sp>
      <p:sp>
        <p:nvSpPr>
          <p:cNvPr id="12" name="左矢印 11"/>
          <p:cNvSpPr/>
          <p:nvPr/>
        </p:nvSpPr>
        <p:spPr>
          <a:xfrm rot="13242606">
            <a:off x="7006909" y="2937230"/>
            <a:ext cx="2115184" cy="824089"/>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p:nvGrpSpPr>
        <p:grpSpPr>
          <a:xfrm>
            <a:off x="6994077" y="1366893"/>
            <a:ext cx="281459" cy="1137355"/>
            <a:chOff x="4690532" y="1524000"/>
            <a:chExt cx="281459" cy="1137355"/>
          </a:xfrm>
        </p:grpSpPr>
        <p:sp>
          <p:nvSpPr>
            <p:cNvPr id="14" name="円/楕円 13"/>
            <p:cNvSpPr/>
            <p:nvPr/>
          </p:nvSpPr>
          <p:spPr>
            <a:xfrm>
              <a:off x="4730044" y="2393244"/>
              <a:ext cx="202437" cy="2681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手作業 14"/>
            <p:cNvSpPr/>
            <p:nvPr/>
          </p:nvSpPr>
          <p:spPr>
            <a:xfrm>
              <a:off x="4690532" y="1524000"/>
              <a:ext cx="281459" cy="748115"/>
            </a:xfrm>
            <a:prstGeom prst="flowChartManualOperati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6" name="雲形吹き出し 15"/>
          <p:cNvSpPr/>
          <p:nvPr/>
        </p:nvSpPr>
        <p:spPr>
          <a:xfrm>
            <a:off x="617992" y="3791728"/>
            <a:ext cx="4162352" cy="2013995"/>
          </a:xfrm>
          <a:prstGeom prst="cloudCallout">
            <a:avLst>
              <a:gd name="adj1" fmla="val 71571"/>
              <a:gd name="adj2" fmla="val -979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smtClean="0"/>
              <a:t>よっしゃ、</a:t>
            </a:r>
            <a:endParaRPr lang="en-US" altLang="ja-JP" sz="2400" dirty="0" smtClean="0"/>
          </a:p>
          <a:p>
            <a:pPr algn="ctr"/>
            <a:r>
              <a:rPr kumimoji="1" lang="en-US" altLang="ja-JP" sz="2400" dirty="0" smtClean="0"/>
              <a:t>GPU</a:t>
            </a:r>
            <a:r>
              <a:rPr kumimoji="1" lang="ja-JP" altLang="en-US" sz="2400" dirty="0" smtClean="0"/>
              <a:t>増やした</a:t>
            </a:r>
            <a:r>
              <a:rPr kumimoji="1" lang="ja-JP" altLang="en-US" sz="2400" dirty="0" err="1" smtClean="0"/>
              <a:t>ろ</a:t>
            </a:r>
            <a:r>
              <a:rPr kumimoji="1" lang="ja-JP" altLang="en-US" sz="2400" dirty="0" smtClean="0"/>
              <a:t>！</a:t>
            </a:r>
            <a:endParaRPr kumimoji="1" lang="ja-JP" altLang="en-US" sz="2400" dirty="0"/>
          </a:p>
        </p:txBody>
      </p:sp>
    </p:spTree>
    <p:extLst>
      <p:ext uri="{BB962C8B-B14F-4D97-AF65-F5344CB8AC3E}">
        <p14:creationId xmlns:p14="http://schemas.microsoft.com/office/powerpoint/2010/main" val="151977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4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290">
                                          <p:stCondLst>
                                            <p:cond delay="0"/>
                                          </p:stCondLst>
                                        </p:cTn>
                                        <p:tgtEl>
                                          <p:spTgt spid="13"/>
                                        </p:tgtEl>
                                      </p:cBhvr>
                                    </p:animEffect>
                                    <p:anim calcmode="lin" valueType="num">
                                      <p:cBhvr>
                                        <p:cTn id="18"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9"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0"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21"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22"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23" dur="13">
                                          <p:stCondLst>
                                            <p:cond delay="325"/>
                                          </p:stCondLst>
                                        </p:cTn>
                                        <p:tgtEl>
                                          <p:spTgt spid="13"/>
                                        </p:tgtEl>
                                      </p:cBhvr>
                                      <p:to x="100000" y="60000"/>
                                    </p:animScale>
                                    <p:animScale>
                                      <p:cBhvr>
                                        <p:cTn id="24" dur="83" decel="50000">
                                          <p:stCondLst>
                                            <p:cond delay="338"/>
                                          </p:stCondLst>
                                        </p:cTn>
                                        <p:tgtEl>
                                          <p:spTgt spid="13"/>
                                        </p:tgtEl>
                                      </p:cBhvr>
                                      <p:to x="100000" y="100000"/>
                                    </p:animScale>
                                    <p:animScale>
                                      <p:cBhvr>
                                        <p:cTn id="25" dur="13">
                                          <p:stCondLst>
                                            <p:cond delay="656"/>
                                          </p:stCondLst>
                                        </p:cTn>
                                        <p:tgtEl>
                                          <p:spTgt spid="13"/>
                                        </p:tgtEl>
                                      </p:cBhvr>
                                      <p:to x="100000" y="80000"/>
                                    </p:animScale>
                                    <p:animScale>
                                      <p:cBhvr>
                                        <p:cTn id="26" dur="83" decel="50000">
                                          <p:stCondLst>
                                            <p:cond delay="669"/>
                                          </p:stCondLst>
                                        </p:cTn>
                                        <p:tgtEl>
                                          <p:spTgt spid="13"/>
                                        </p:tgtEl>
                                      </p:cBhvr>
                                      <p:to x="100000" y="100000"/>
                                    </p:animScale>
                                    <p:animScale>
                                      <p:cBhvr>
                                        <p:cTn id="27" dur="13">
                                          <p:stCondLst>
                                            <p:cond delay="821"/>
                                          </p:stCondLst>
                                        </p:cTn>
                                        <p:tgtEl>
                                          <p:spTgt spid="13"/>
                                        </p:tgtEl>
                                      </p:cBhvr>
                                      <p:to x="100000" y="90000"/>
                                    </p:animScale>
                                    <p:animScale>
                                      <p:cBhvr>
                                        <p:cTn id="28" dur="83" decel="50000">
                                          <p:stCondLst>
                                            <p:cond delay="834"/>
                                          </p:stCondLst>
                                        </p:cTn>
                                        <p:tgtEl>
                                          <p:spTgt spid="13"/>
                                        </p:tgtEl>
                                      </p:cBhvr>
                                      <p:to x="100000" y="100000"/>
                                    </p:animScale>
                                    <p:animScale>
                                      <p:cBhvr>
                                        <p:cTn id="29" dur="13">
                                          <p:stCondLst>
                                            <p:cond delay="904"/>
                                          </p:stCondLst>
                                        </p:cTn>
                                        <p:tgtEl>
                                          <p:spTgt spid="13"/>
                                        </p:tgtEl>
                                      </p:cBhvr>
                                      <p:to x="100000" y="95000"/>
                                    </p:animScale>
                                    <p:animScale>
                                      <p:cBhvr>
                                        <p:cTn id="30" dur="83" decel="50000">
                                          <p:stCondLst>
                                            <p:cond delay="917"/>
                                          </p:stCondLst>
                                        </p:cTn>
                                        <p:tgtEl>
                                          <p:spTgt spid="13"/>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この研究室での</a:t>
            </a:r>
            <a:r>
              <a:rPr lang="en-US" altLang="ja-JP" dirty="0"/>
              <a:t>GPU</a:t>
            </a:r>
            <a:r>
              <a:rPr lang="ja-JP" altLang="en-US" dirty="0"/>
              <a:t>利用例</a:t>
            </a:r>
            <a:r>
              <a:rPr lang="en-US" altLang="ja-JP" dirty="0"/>
              <a:t/>
            </a:r>
            <a:br>
              <a:rPr lang="en-US" altLang="ja-JP" dirty="0"/>
            </a:br>
            <a:r>
              <a:rPr lang="ja-JP" altLang="en-US" dirty="0">
                <a:solidFill>
                  <a:srgbClr val="00B050"/>
                </a:solidFill>
                <a:latin typeface="HGP創英角ﾎﾟｯﾌﾟ体" panose="040B0A00000000000000" pitchFamily="50" charset="-128"/>
                <a:ea typeface="HGP創英角ﾎﾟｯﾌﾟ体" panose="040B0A00000000000000" pitchFamily="50" charset="-128"/>
              </a:rPr>
              <a:t>計算機ホログラムに関する研究</a:t>
            </a:r>
            <a:endParaRPr kumimoji="1" lang="ja-JP" altLang="en-US" dirty="0"/>
          </a:p>
        </p:txBody>
      </p:sp>
      <p:sp>
        <p:nvSpPr>
          <p:cNvPr id="3" name="コンテンツ プレースホルダー 2"/>
          <p:cNvSpPr>
            <a:spLocks noGrp="1"/>
          </p:cNvSpPr>
          <p:nvPr>
            <p:ph idx="1"/>
          </p:nvPr>
        </p:nvSpPr>
        <p:spPr>
          <a:xfrm>
            <a:off x="609600" y="1886672"/>
            <a:ext cx="10972800" cy="4590327"/>
          </a:xfrm>
        </p:spPr>
        <p:txBody>
          <a:bodyPr/>
          <a:lstStyle/>
          <a:p>
            <a:r>
              <a:rPr lang="ja-JP" altLang="en-US" dirty="0" smtClean="0"/>
              <a:t>マルチ</a:t>
            </a:r>
            <a:r>
              <a:rPr lang="en-US" altLang="ja-JP" dirty="0" smtClean="0"/>
              <a:t>GPU</a:t>
            </a:r>
          </a:p>
          <a:p>
            <a:pPr lvl="1"/>
            <a:r>
              <a:rPr lang="ja-JP" altLang="en-US" dirty="0" smtClean="0"/>
              <a:t>一つでも強力な</a:t>
            </a:r>
            <a:r>
              <a:rPr lang="en-US" altLang="ja-JP" dirty="0" smtClean="0"/>
              <a:t>GPU</a:t>
            </a:r>
            <a:r>
              <a:rPr lang="ja-JP" altLang="en-US" dirty="0" smtClean="0"/>
              <a:t>を一度に複数使うことで計算性能を上げ、メモリ量を増やす</a:t>
            </a:r>
          </a:p>
          <a:p>
            <a:pPr lvl="1"/>
            <a:r>
              <a:rPr kumimoji="1" lang="ja-JP" altLang="en-US" dirty="0" smtClean="0"/>
              <a:t>もはや、金に物を言わせた物量作戦</a:t>
            </a:r>
            <a:endParaRPr kumimoji="1" lang="en-US" altLang="ja-JP" dirty="0" smtClean="0"/>
          </a:p>
          <a:p>
            <a:pPr lvl="1"/>
            <a:r>
              <a:rPr lang="ja-JP" altLang="en-US" dirty="0" smtClean="0"/>
              <a:t>しかし、シングル</a:t>
            </a:r>
            <a:r>
              <a:rPr lang="en-US" altLang="ja-JP" dirty="0" smtClean="0"/>
              <a:t>GPU</a:t>
            </a:r>
            <a:r>
              <a:rPr lang="ja-JP" altLang="en-US" dirty="0" smtClean="0"/>
              <a:t>よりも考慮すべき点が増えるので簡単に高速化はできない</a:t>
            </a:r>
            <a:endParaRPr kumimoji="1" lang="en-US" altLang="ja-JP" dirty="0" smtClean="0"/>
          </a:p>
          <a:p>
            <a:pPr lvl="1"/>
            <a:endParaRPr kumimoji="1" lang="ja-JP" altLang="en-US" dirty="0"/>
          </a:p>
        </p:txBody>
      </p:sp>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41</a:t>
            </a:fld>
            <a:endParaRPr kumimoji="1" lang="ja-JP" altLang="en-US"/>
          </a:p>
        </p:txBody>
      </p:sp>
      <p:sp>
        <p:nvSpPr>
          <p:cNvPr id="9" name="テキスト ボックス 8"/>
          <p:cNvSpPr txBox="1"/>
          <p:nvPr/>
        </p:nvSpPr>
        <p:spPr>
          <a:xfrm>
            <a:off x="5127585" y="4606724"/>
            <a:ext cx="4039564" cy="752354"/>
          </a:xfrm>
          <a:prstGeom prst="rect">
            <a:avLst/>
          </a:prstGeom>
          <a:noFill/>
        </p:spPr>
        <p:txBody>
          <a:bodyPr wrap="square" rtlCol="0">
            <a:spAutoFit/>
          </a:bodyPr>
          <a:lstStyle/>
          <a:p>
            <a:endParaRPr kumimoji="1" lang="ja-JP" altLang="en-US" dirty="0"/>
          </a:p>
        </p:txBody>
      </p:sp>
      <p:cxnSp>
        <p:nvCxnSpPr>
          <p:cNvPr id="16" name="直線コネクタ 15"/>
          <p:cNvCxnSpPr/>
          <p:nvPr/>
        </p:nvCxnSpPr>
        <p:spPr>
          <a:xfrm flipH="1">
            <a:off x="1134319" y="2870522"/>
            <a:ext cx="4352081"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7" name="図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3261" y="4699322"/>
            <a:ext cx="2196283" cy="1614668"/>
          </a:xfrm>
          <a:prstGeom prst="rect">
            <a:avLst/>
          </a:prstGeom>
        </p:spPr>
      </p:pic>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5063" y="4699322"/>
            <a:ext cx="2196283" cy="1614668"/>
          </a:xfrm>
          <a:prstGeom prst="rect">
            <a:avLst/>
          </a:prstGeom>
        </p:spPr>
      </p:pic>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1346" y="4699322"/>
            <a:ext cx="2196283" cy="1614668"/>
          </a:xfrm>
          <a:prstGeom prst="rect">
            <a:avLst/>
          </a:prstGeom>
        </p:spPr>
      </p:pic>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3248" y="4699322"/>
            <a:ext cx="2196283" cy="1614668"/>
          </a:xfrm>
          <a:prstGeom prst="rect">
            <a:avLst/>
          </a:prstGeom>
        </p:spPr>
      </p:pic>
    </p:spTree>
    <p:extLst>
      <p:ext uri="{BB962C8B-B14F-4D97-AF65-F5344CB8AC3E}">
        <p14:creationId xmlns:p14="http://schemas.microsoft.com/office/powerpoint/2010/main" val="126760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
                                  </p:stCondLst>
                                  <p:childTnLst>
                                    <p:set>
                                      <p:cBhvr>
                                        <p:cTn id="9" dur="1" fill="hold">
                                          <p:stCondLst>
                                            <p:cond delay="0"/>
                                          </p:stCondLst>
                                        </p:cTn>
                                        <p:tgtEl>
                                          <p:spTgt spid="19"/>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nodeType="afterEffect">
                                  <p:stCondLst>
                                    <p:cond delay="3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nodeType="afterEffect">
                                  <p:stCondLst>
                                    <p:cond delay="30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par>
                          <p:cTn id="21" fill="hold">
                            <p:stCondLst>
                              <p:cond delay="500"/>
                            </p:stCondLst>
                            <p:childTnLst>
                              <p:par>
                                <p:cTn id="22" presetID="14" presetClass="entr" presetSubtype="10" fill="hold" nodeType="afterEffect">
                                  <p:stCondLst>
                                    <p:cond delay="100"/>
                                  </p:stCondLst>
                                  <p:childTnLst>
                                    <p:set>
                                      <p:cBhvr>
                                        <p:cTn id="23" dur="1" fill="hold">
                                          <p:stCondLst>
                                            <p:cond delay="0"/>
                                          </p:stCondLst>
                                        </p:cTn>
                                        <p:tgtEl>
                                          <p:spTgt spid="16"/>
                                        </p:tgtEl>
                                        <p:attrNameLst>
                                          <p:attrName>style.visibility</p:attrName>
                                        </p:attrNameLst>
                                      </p:cBhvr>
                                      <p:to>
                                        <p:strVal val="visible"/>
                                      </p:to>
                                    </p:set>
                                    <p:animEffect transition="in" filter="randombar(horizont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CGH</a:t>
            </a:r>
            <a:r>
              <a:rPr kumimoji="1" lang="ja-JP" altLang="en-US" dirty="0" smtClean="0"/>
              <a:t>の動画</a:t>
            </a:r>
            <a:endParaRPr kumimoji="1" lang="ja-JP" altLang="en-US" dirty="0"/>
          </a:p>
        </p:txBody>
      </p:sp>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42</a:t>
            </a:fld>
            <a:endParaRPr kumimoji="1" lang="ja-JP" altLang="en-US"/>
          </a:p>
        </p:txBody>
      </p:sp>
      <p:pic>
        <p:nvPicPr>
          <p:cNvPr id="11" name="Computer Generated Holograms(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57680" y="1600200"/>
            <a:ext cx="8676640" cy="4876800"/>
          </a:xfrm>
        </p:spPr>
      </p:pic>
    </p:spTree>
    <p:extLst>
      <p:ext uri="{BB962C8B-B14F-4D97-AF65-F5344CB8AC3E}">
        <p14:creationId xmlns:p14="http://schemas.microsoft.com/office/powerpoint/2010/main" val="14000604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7200" dirty="0"/>
              <a:t>ネットワーク</a:t>
            </a:r>
            <a:endParaRPr kumimoji="1" lang="ja-JP" altLang="en-US" sz="7200"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fld id="{581540E4-5CE1-42E0-BB22-370748C95580}"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43</a:t>
            </a:fld>
            <a:endParaRPr kumimoji="1" lang="ja-JP" altLang="en-US"/>
          </a:p>
        </p:txBody>
      </p:sp>
    </p:spTree>
    <p:extLst>
      <p:ext uri="{BB962C8B-B14F-4D97-AF65-F5344CB8AC3E}">
        <p14:creationId xmlns:p14="http://schemas.microsoft.com/office/powerpoint/2010/main" val="9566521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メンバー紹介</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2800" dirty="0"/>
              <a:t>先生方</a:t>
            </a:r>
            <a:endParaRPr lang="en-US" altLang="ja-JP" sz="2800" dirty="0"/>
          </a:p>
          <a:p>
            <a:pPr lvl="1"/>
            <a:r>
              <a:rPr lang="ja-JP" altLang="en-US" sz="2400" u="sng" dirty="0"/>
              <a:t>横田先生</a:t>
            </a:r>
            <a:r>
              <a:rPr lang="ja-JP" altLang="en-US" sz="2400" dirty="0"/>
              <a:t>、大津先生、大川先生</a:t>
            </a:r>
            <a:endParaRPr lang="en-US" altLang="ja-JP" sz="2400" dirty="0"/>
          </a:p>
          <a:p>
            <a:pPr lvl="1"/>
            <a:endParaRPr lang="en-US" altLang="ja-JP" sz="2400" dirty="0"/>
          </a:p>
          <a:p>
            <a:r>
              <a:rPr lang="ja-JP" altLang="en-US" sz="2800" dirty="0"/>
              <a:t>学生</a:t>
            </a:r>
            <a:endParaRPr lang="en-US" altLang="ja-JP" sz="2800" dirty="0"/>
          </a:p>
          <a:p>
            <a:pPr lvl="1"/>
            <a:r>
              <a:rPr lang="en-US" altLang="ja-JP" sz="2400" dirty="0"/>
              <a:t>M2</a:t>
            </a:r>
            <a:r>
              <a:rPr lang="ja-JP" altLang="en-US" sz="2400" dirty="0"/>
              <a:t>：鈴木</a:t>
            </a:r>
            <a:endParaRPr lang="en-US" altLang="ja-JP" sz="2400" dirty="0"/>
          </a:p>
          <a:p>
            <a:pPr lvl="1"/>
            <a:r>
              <a:rPr lang="en-US" altLang="ja-JP" sz="2400" dirty="0"/>
              <a:t>M1</a:t>
            </a:r>
            <a:r>
              <a:rPr lang="ja-JP" altLang="en-US" sz="2400" dirty="0"/>
              <a:t>：　</a:t>
            </a:r>
            <a:r>
              <a:rPr lang="ja-JP" altLang="en-US" sz="2400" dirty="0" err="1"/>
              <a:t>ー</a:t>
            </a:r>
            <a:endParaRPr lang="en-US" altLang="ja-JP" sz="2400" dirty="0"/>
          </a:p>
          <a:p>
            <a:pPr lvl="1"/>
            <a:r>
              <a:rPr lang="en-US" altLang="ja-JP" sz="2400" dirty="0"/>
              <a:t>B4</a:t>
            </a:r>
            <a:r>
              <a:rPr lang="ja-JP" altLang="en-US" sz="2400" dirty="0"/>
              <a:t>：進藤</a:t>
            </a:r>
            <a:endParaRPr lang="en-US" altLang="ja-JP" sz="2400" dirty="0"/>
          </a:p>
          <a:p>
            <a:pPr lvl="1"/>
            <a:r>
              <a:rPr lang="ja-JP" altLang="en-US" sz="2400" dirty="0"/>
              <a:t>仮配生：絶賛募集中！</a:t>
            </a:r>
          </a:p>
          <a:p>
            <a:endParaRPr kumimoji="1" lang="ja-JP" altLang="en-US" sz="2800" dirty="0"/>
          </a:p>
        </p:txBody>
      </p:sp>
      <p:sp>
        <p:nvSpPr>
          <p:cNvPr id="4" name="日付プレースホルダー 3"/>
          <p:cNvSpPr>
            <a:spLocks noGrp="1"/>
          </p:cNvSpPr>
          <p:nvPr>
            <p:ph type="dt" sz="half" idx="10"/>
          </p:nvPr>
        </p:nvSpPr>
        <p:spPr/>
        <p:txBody>
          <a:bodyPr/>
          <a:lstStyle/>
          <a:p>
            <a:r>
              <a:rPr kumimoji="1" lang="en-US" altLang="ja-JP" smtClean="0"/>
              <a:t>2015/10/23</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44</a:t>
            </a:fld>
            <a:endParaRPr kumimoji="1" lang="ja-JP" altLang="en-US"/>
          </a:p>
        </p:txBody>
      </p:sp>
    </p:spTree>
    <p:extLst>
      <p:ext uri="{BB962C8B-B14F-4D97-AF65-F5344CB8AC3E}">
        <p14:creationId xmlns:p14="http://schemas.microsoft.com/office/powerpoint/2010/main" val="14950522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ネットワークってなに？？</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2800" dirty="0" smtClean="0"/>
              <a:t>ネットワークとは？</a:t>
            </a:r>
            <a:endParaRPr kumimoji="1" lang="en-US" altLang="ja-JP" sz="2800" dirty="0" smtClean="0"/>
          </a:p>
          <a:p>
            <a:pPr lvl="1"/>
            <a:r>
              <a:rPr lang="ja-JP" altLang="en-US" sz="2400" dirty="0" smtClean="0"/>
              <a:t>ノード同士がお互いにつながれたもの</a:t>
            </a:r>
            <a:endParaRPr lang="en-US" altLang="ja-JP" sz="2400" dirty="0" smtClean="0"/>
          </a:p>
          <a:p>
            <a:pPr lvl="1"/>
            <a:r>
              <a:rPr kumimoji="1" lang="ja-JP" altLang="en-US" sz="2400" dirty="0" smtClean="0"/>
              <a:t>おなじみのインターネットなど！</a:t>
            </a:r>
            <a:endParaRPr kumimoji="1" lang="ja-JP" altLang="en-US" sz="2400" dirty="0"/>
          </a:p>
        </p:txBody>
      </p:sp>
      <p:sp>
        <p:nvSpPr>
          <p:cNvPr id="4" name="日付プレースホルダー 3"/>
          <p:cNvSpPr>
            <a:spLocks noGrp="1"/>
          </p:cNvSpPr>
          <p:nvPr>
            <p:ph type="dt" sz="half" idx="10"/>
          </p:nvPr>
        </p:nvSpPr>
        <p:spPr/>
        <p:txBody>
          <a:bodyPr/>
          <a:lstStyle/>
          <a:p>
            <a:r>
              <a:rPr kumimoji="1" lang="en-US" altLang="ja-JP" smtClean="0"/>
              <a:t>2015/10/23</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45</a:t>
            </a:fld>
            <a:endParaRPr kumimoji="1" lang="ja-JP" altLang="en-US"/>
          </a:p>
        </p:txBody>
      </p:sp>
      <p:pic>
        <p:nvPicPr>
          <p:cNvPr id="7" name="Picture 2" descr="01-パソコンのアイコン｜フリー素材｜クリップアート｜チラシ/印刷物に使用可能"/>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3040" y="3612769"/>
            <a:ext cx="1204361" cy="9032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01-パソコンのアイコン｜フリー素材｜クリップアート｜チラシ/印刷物に使用可能"/>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1923" y="3662824"/>
            <a:ext cx="1204361" cy="9032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01-パソコンのアイコン｜フリー素材｜クリップアート｜チラシ/印刷物に使用可能"/>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6345" y="5331837"/>
            <a:ext cx="1204361" cy="9032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01-パソコンのアイコン｜フリー素材｜クリップアート｜チラシ/印刷物に使用可能"/>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567" y="5036464"/>
            <a:ext cx="1204361" cy="9032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01-パソコンのアイコン｜フリー素材｜クリップアート｜チラシ/印刷物に使用可能"/>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369" y="4236697"/>
            <a:ext cx="1204361" cy="9032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01-パソコンのアイコン｜フリー素材｜クリップアート｜チラシ/印刷物に使用可能"/>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3034" y="3989067"/>
            <a:ext cx="1204361" cy="90327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コネクタ 12"/>
          <p:cNvCxnSpPr>
            <a:endCxn id="8" idx="3"/>
          </p:cNvCxnSpPr>
          <p:nvPr/>
        </p:nvCxnSpPr>
        <p:spPr>
          <a:xfrm flipH="1" flipV="1">
            <a:off x="5006284" y="4114460"/>
            <a:ext cx="516550" cy="4131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4" name="直線コネクタ 13"/>
          <p:cNvCxnSpPr>
            <a:stCxn id="11" idx="2"/>
          </p:cNvCxnSpPr>
          <p:nvPr/>
        </p:nvCxnSpPr>
        <p:spPr>
          <a:xfrm>
            <a:off x="2884550" y="5139969"/>
            <a:ext cx="1536496" cy="57904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5" name="直線コネクタ 14"/>
          <p:cNvCxnSpPr>
            <a:stCxn id="7" idx="2"/>
          </p:cNvCxnSpPr>
          <p:nvPr/>
        </p:nvCxnSpPr>
        <p:spPr>
          <a:xfrm flipH="1">
            <a:off x="6035636" y="4516041"/>
            <a:ext cx="129585" cy="438534"/>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6" name="直線コネクタ 15"/>
          <p:cNvCxnSpPr>
            <a:stCxn id="23" idx="3"/>
          </p:cNvCxnSpPr>
          <p:nvPr/>
        </p:nvCxnSpPr>
        <p:spPr>
          <a:xfrm flipV="1">
            <a:off x="5150026" y="5022598"/>
            <a:ext cx="828647" cy="73427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7" name="直線コネクタ 16"/>
          <p:cNvCxnSpPr>
            <a:stCxn id="9" idx="0"/>
          </p:cNvCxnSpPr>
          <p:nvPr/>
        </p:nvCxnSpPr>
        <p:spPr>
          <a:xfrm flipH="1" flipV="1">
            <a:off x="6035635" y="5000617"/>
            <a:ext cx="502891" cy="33122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8" name="直線コネクタ 17"/>
          <p:cNvCxnSpPr>
            <a:endCxn id="12" idx="2"/>
          </p:cNvCxnSpPr>
          <p:nvPr/>
        </p:nvCxnSpPr>
        <p:spPr>
          <a:xfrm flipV="1">
            <a:off x="5986928" y="4892339"/>
            <a:ext cx="1798287" cy="4887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9" name="直線コネクタ 18"/>
          <p:cNvCxnSpPr>
            <a:endCxn id="10" idx="1"/>
          </p:cNvCxnSpPr>
          <p:nvPr/>
        </p:nvCxnSpPr>
        <p:spPr>
          <a:xfrm>
            <a:off x="6040855" y="4903486"/>
            <a:ext cx="2456712" cy="584614"/>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0" name="円形吹き出し 19"/>
          <p:cNvSpPr/>
          <p:nvPr/>
        </p:nvSpPr>
        <p:spPr>
          <a:xfrm>
            <a:off x="1318667" y="5315678"/>
            <a:ext cx="1501947" cy="623928"/>
          </a:xfrm>
          <a:prstGeom prst="wedgeEllipseCallout">
            <a:avLst>
              <a:gd name="adj1" fmla="val 32576"/>
              <a:gd name="adj2" fmla="val -9042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ノード</a:t>
            </a:r>
            <a:endParaRPr kumimoji="1" lang="ja-JP" altLang="en-US" dirty="0"/>
          </a:p>
        </p:txBody>
      </p:sp>
      <p:pic>
        <p:nvPicPr>
          <p:cNvPr id="22" name="Picture 2" descr="01-パソコンのアイコン｜フリー素材｜クリップアート｜チラシ/印刷物に使用可能"/>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8675" y="4490789"/>
            <a:ext cx="1204361" cy="903272"/>
          </a:xfrm>
          <a:prstGeom prst="rect">
            <a:avLst/>
          </a:prstGeom>
          <a:solidFill>
            <a:schemeClr val="tx1"/>
          </a:solidFill>
        </p:spPr>
      </p:pic>
      <p:pic>
        <p:nvPicPr>
          <p:cNvPr id="23" name="Picture 2" descr="01-パソコンのアイコン｜フリー素材｜クリップアート｜チラシ/印刷物に使用可能"/>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5665" y="5305234"/>
            <a:ext cx="1204361" cy="903272"/>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グループ化 23"/>
          <p:cNvGrpSpPr/>
          <p:nvPr/>
        </p:nvGrpSpPr>
        <p:grpSpPr>
          <a:xfrm>
            <a:off x="7514684" y="2938140"/>
            <a:ext cx="4067715" cy="1312753"/>
            <a:chOff x="1259631" y="1301034"/>
            <a:chExt cx="5212345" cy="1618208"/>
          </a:xfrm>
          <a:noFill/>
        </p:grpSpPr>
        <p:sp>
          <p:nvSpPr>
            <p:cNvPr id="25" name="テキスト ボックス 24"/>
            <p:cNvSpPr txBox="1"/>
            <p:nvPr/>
          </p:nvSpPr>
          <p:spPr>
            <a:xfrm>
              <a:off x="1288609" y="1301034"/>
              <a:ext cx="2639823" cy="455269"/>
            </a:xfrm>
            <a:prstGeom prst="rect">
              <a:avLst/>
            </a:prstGeom>
            <a:grpFill/>
          </p:spPr>
          <p:txBody>
            <a:bodyPr wrap="square" rtlCol="0">
              <a:spAutoFit/>
            </a:bodyPr>
            <a:lstStyle/>
            <a:p>
              <a:r>
                <a:rPr lang="ja-JP" altLang="en-US" b="1" dirty="0"/>
                <a:t>ノードとは・・</a:t>
              </a:r>
              <a:r>
                <a:rPr lang="ja-JP" altLang="en-US" b="1" dirty="0" smtClean="0"/>
                <a:t>・</a:t>
              </a:r>
              <a:endParaRPr lang="en-US" altLang="ja-JP" b="1" dirty="0"/>
            </a:p>
          </p:txBody>
        </p:sp>
        <p:sp>
          <p:nvSpPr>
            <p:cNvPr id="26" name="雲形吹き出し 25"/>
            <p:cNvSpPr/>
            <p:nvPr/>
          </p:nvSpPr>
          <p:spPr>
            <a:xfrm>
              <a:off x="1259631" y="1551090"/>
              <a:ext cx="5212345" cy="1368152"/>
            </a:xfrm>
            <a:prstGeom prst="cloudCallout">
              <a:avLst>
                <a:gd name="adj1" fmla="val -24403"/>
                <a:gd name="adj2" fmla="val 75007"/>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400" dirty="0"/>
                <a:t>ネットワークを構成する</a:t>
              </a:r>
              <a:endParaRPr lang="en-US" altLang="ja-JP" sz="1400" dirty="0"/>
            </a:p>
            <a:p>
              <a:pPr algn="ctr"/>
              <a:r>
                <a:rPr lang="ja-JP" altLang="en-US" sz="1400" dirty="0"/>
                <a:t>一つひとつの要素のこと</a:t>
              </a:r>
              <a:endParaRPr lang="en-US" altLang="ja-JP" sz="1400" dirty="0"/>
            </a:p>
            <a:p>
              <a:pPr algn="ctr"/>
              <a:r>
                <a:rPr lang="en-US" altLang="ja-JP" sz="1400" dirty="0"/>
                <a:t>(</a:t>
              </a:r>
              <a:r>
                <a:rPr lang="ja-JP" altLang="en-US" sz="1400" dirty="0"/>
                <a:t>計算機やルータなど！</a:t>
              </a:r>
              <a:r>
                <a:rPr lang="en-US" altLang="ja-JP" sz="1400" dirty="0"/>
                <a:t>)</a:t>
              </a:r>
              <a:endParaRPr lang="ja-JP" altLang="en-US" sz="1400" dirty="0"/>
            </a:p>
          </p:txBody>
        </p:sp>
      </p:grpSp>
      <p:sp>
        <p:nvSpPr>
          <p:cNvPr id="28" name="フローチャート: 処理 27"/>
          <p:cNvSpPr/>
          <p:nvPr/>
        </p:nvSpPr>
        <p:spPr>
          <a:xfrm>
            <a:off x="8724384" y="5212933"/>
            <a:ext cx="476377" cy="276606"/>
          </a:xfrm>
          <a:prstGeom prst="flowChartProcess">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形吹き出し 20"/>
          <p:cNvSpPr/>
          <p:nvPr/>
        </p:nvSpPr>
        <p:spPr>
          <a:xfrm>
            <a:off x="3239950" y="4567375"/>
            <a:ext cx="1299494" cy="623928"/>
          </a:xfrm>
          <a:prstGeom prst="wedgeEllipseCallout">
            <a:avLst>
              <a:gd name="adj1" fmla="val 105323"/>
              <a:gd name="adj2" fmla="val 9295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リンク</a:t>
            </a:r>
            <a:endParaRPr kumimoji="1" lang="ja-JP" altLang="en-US" dirty="0"/>
          </a:p>
        </p:txBody>
      </p:sp>
    </p:spTree>
    <p:extLst>
      <p:ext uri="{BB962C8B-B14F-4D97-AF65-F5344CB8AC3E}">
        <p14:creationId xmlns:p14="http://schemas.microsoft.com/office/powerpoint/2010/main" val="13600658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インターネットについて研究してるの？</a:t>
            </a:r>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2015/10/23</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46</a:t>
            </a:fld>
            <a:endParaRPr kumimoji="1" lang="ja-JP" altLang="en-US"/>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657" y="3463330"/>
            <a:ext cx="2213949" cy="2213949"/>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990" y="3289158"/>
            <a:ext cx="2179410" cy="2120859"/>
          </a:xfrm>
          <a:prstGeom prst="rect">
            <a:avLst/>
          </a:prstGeom>
        </p:spPr>
      </p:pic>
      <p:sp>
        <p:nvSpPr>
          <p:cNvPr id="9" name="角丸四角形吹き出し 8"/>
          <p:cNvSpPr/>
          <p:nvPr/>
        </p:nvSpPr>
        <p:spPr>
          <a:xfrm>
            <a:off x="3207657" y="1709928"/>
            <a:ext cx="4441371" cy="1753402"/>
          </a:xfrm>
          <a:prstGeom prst="wedgeRoundRectCallout">
            <a:avLst>
              <a:gd name="adj1" fmla="val -44282"/>
              <a:gd name="adj2" fmla="val 10133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いやいや、そうじゃないんです。</a:t>
            </a:r>
            <a:endParaRPr kumimoji="1" lang="en-US" altLang="ja-JP" dirty="0" smtClean="0"/>
          </a:p>
          <a:p>
            <a:pPr algn="ctr"/>
            <a:r>
              <a:rPr kumimoji="1" lang="ja-JP" altLang="en-US" sz="2400" dirty="0" smtClean="0"/>
              <a:t>スパコン</a:t>
            </a:r>
            <a:r>
              <a:rPr kumimoji="1" lang="ja-JP" altLang="en-US" dirty="0" smtClean="0"/>
              <a:t>のような</a:t>
            </a:r>
            <a:endParaRPr kumimoji="1" lang="en-US" altLang="ja-JP" dirty="0" smtClean="0"/>
          </a:p>
          <a:p>
            <a:pPr algn="ctr"/>
            <a:r>
              <a:rPr kumimoji="1" lang="ja-JP" altLang="en-US" sz="2400" dirty="0" smtClean="0">
                <a:solidFill>
                  <a:srgbClr val="C00000"/>
                </a:solidFill>
              </a:rPr>
              <a:t>大規模並列計算機システム</a:t>
            </a:r>
            <a:r>
              <a:rPr kumimoji="1" lang="ja-JP" altLang="en-US" dirty="0" smtClean="0"/>
              <a:t>に</a:t>
            </a:r>
            <a:endParaRPr kumimoji="1" lang="en-US" altLang="ja-JP" dirty="0" smtClean="0"/>
          </a:p>
          <a:p>
            <a:pPr algn="ctr"/>
            <a:r>
              <a:rPr lang="ja-JP" altLang="en-US" dirty="0" smtClean="0"/>
              <a:t>使われる</a:t>
            </a:r>
            <a:r>
              <a:rPr lang="ja-JP" altLang="en-US" sz="2400" u="sng" dirty="0" smtClean="0"/>
              <a:t>ネットワーク</a:t>
            </a:r>
            <a:r>
              <a:rPr lang="ja-JP" altLang="en-US" dirty="0" smtClean="0"/>
              <a:t>の研究</a:t>
            </a:r>
            <a:endParaRPr lang="en-US" altLang="ja-JP" dirty="0" smtClean="0"/>
          </a:p>
          <a:p>
            <a:pPr algn="ctr"/>
            <a:r>
              <a:rPr kumimoji="1" lang="ja-JP" altLang="en-US" dirty="0"/>
              <a:t>なんです</a:t>
            </a:r>
            <a:r>
              <a:rPr kumimoji="1" lang="ja-JP" altLang="en-US" dirty="0" smtClean="0"/>
              <a:t>よ。</a:t>
            </a:r>
            <a:endParaRPr kumimoji="1" lang="en-US" altLang="ja-JP" dirty="0" smtClean="0"/>
          </a:p>
        </p:txBody>
      </p:sp>
      <p:sp>
        <p:nvSpPr>
          <p:cNvPr id="10" name="角丸四角形吹き出し 9"/>
          <p:cNvSpPr/>
          <p:nvPr/>
        </p:nvSpPr>
        <p:spPr>
          <a:xfrm>
            <a:off x="4470400" y="4035181"/>
            <a:ext cx="2902857" cy="1070246"/>
          </a:xfrm>
          <a:prstGeom prst="wedgeRoundRectCallout">
            <a:avLst>
              <a:gd name="adj1" fmla="val 70167"/>
              <a:gd name="adj2" fmla="val 4215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あー</a:t>
            </a:r>
            <a:r>
              <a:rPr kumimoji="1" lang="ja-JP" altLang="en-US" dirty="0" err="1" smtClean="0"/>
              <a:t>はいはい</a:t>
            </a:r>
            <a:r>
              <a:rPr kumimoji="1" lang="ja-JP" altLang="en-US" dirty="0" smtClean="0"/>
              <a:t>！</a:t>
            </a:r>
            <a:endParaRPr kumimoji="1" lang="en-US" altLang="ja-JP" dirty="0" smtClean="0"/>
          </a:p>
          <a:p>
            <a:pPr algn="ctr"/>
            <a:r>
              <a:rPr kumimoji="1" lang="ja-JP" altLang="en-US" dirty="0" smtClean="0"/>
              <a:t>スパコンね！</a:t>
            </a:r>
            <a:endParaRPr kumimoji="1" lang="en-US" altLang="ja-JP" dirty="0" smtClean="0"/>
          </a:p>
          <a:p>
            <a:pPr algn="ctr"/>
            <a:r>
              <a:rPr lang="ja-JP" altLang="en-US" dirty="0"/>
              <a:t>俺も</a:t>
            </a:r>
            <a:r>
              <a:rPr lang="ja-JP" altLang="en-US" dirty="0" smtClean="0"/>
              <a:t>幼女とか好きだ</a:t>
            </a:r>
            <a:r>
              <a:rPr lang="en-US" altLang="ja-JP" dirty="0" smtClean="0"/>
              <a:t>y…</a:t>
            </a:r>
          </a:p>
        </p:txBody>
      </p:sp>
      <p:sp>
        <p:nvSpPr>
          <p:cNvPr id="11" name="角丸四角形吹き出し 10"/>
          <p:cNvSpPr/>
          <p:nvPr/>
        </p:nvSpPr>
        <p:spPr>
          <a:xfrm>
            <a:off x="3897606" y="5402660"/>
            <a:ext cx="2902857" cy="1070246"/>
          </a:xfrm>
          <a:prstGeom prst="wedgeRoundRectCallout">
            <a:avLst>
              <a:gd name="adj1" fmla="val -61333"/>
              <a:gd name="adj2" fmla="val -7447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a:t>それ</a:t>
            </a:r>
            <a:r>
              <a:rPr lang="ja-JP" altLang="en-US" dirty="0" smtClean="0"/>
              <a:t>はロリコンな。</a:t>
            </a:r>
            <a:endParaRPr lang="en-US" altLang="ja-JP" dirty="0" smtClean="0"/>
          </a:p>
          <a:p>
            <a:pPr algn="ctr"/>
            <a:r>
              <a:rPr lang="ja-JP" altLang="en-US" dirty="0" smtClean="0"/>
              <a:t>お前の性癖は聞いてない。</a:t>
            </a:r>
            <a:endParaRPr lang="en-US" altLang="ja-JP" dirty="0" smtClean="0"/>
          </a:p>
        </p:txBody>
      </p:sp>
      <p:grpSp>
        <p:nvGrpSpPr>
          <p:cNvPr id="16" name="グループ化 15"/>
          <p:cNvGrpSpPr/>
          <p:nvPr/>
        </p:nvGrpSpPr>
        <p:grpSpPr>
          <a:xfrm rot="1014512">
            <a:off x="2754138" y="3454694"/>
            <a:ext cx="907037" cy="865097"/>
            <a:chOff x="319314" y="2070765"/>
            <a:chExt cx="1327994" cy="1266589"/>
          </a:xfrm>
        </p:grpSpPr>
        <p:sp>
          <p:nvSpPr>
            <p:cNvPr id="12" name="アーチ 11"/>
            <p:cNvSpPr/>
            <p:nvPr/>
          </p:nvSpPr>
          <p:spPr>
            <a:xfrm rot="2700000">
              <a:off x="333828" y="2727754"/>
              <a:ext cx="580572" cy="609600"/>
            </a:xfrm>
            <a:prstGeom prst="blockArc">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アーチ 12"/>
            <p:cNvSpPr/>
            <p:nvPr/>
          </p:nvSpPr>
          <p:spPr>
            <a:xfrm rot="18900000" flipH="1">
              <a:off x="1052223" y="2727754"/>
              <a:ext cx="580572" cy="609600"/>
            </a:xfrm>
            <a:prstGeom prst="blockArc">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アーチ 13"/>
            <p:cNvSpPr/>
            <p:nvPr/>
          </p:nvSpPr>
          <p:spPr>
            <a:xfrm rot="18900000" flipV="1">
              <a:off x="333827" y="2070765"/>
              <a:ext cx="580572" cy="609600"/>
            </a:xfrm>
            <a:prstGeom prst="blockArc">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アーチ 14"/>
            <p:cNvSpPr/>
            <p:nvPr/>
          </p:nvSpPr>
          <p:spPr>
            <a:xfrm rot="2700000" flipH="1" flipV="1">
              <a:off x="1052222" y="2070765"/>
              <a:ext cx="580572" cy="609600"/>
            </a:xfrm>
            <a:prstGeom prst="blockArc">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356855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26" presetClass="emph" presetSubtype="0" fill="hold" nodeType="withEffect">
                                  <p:stCondLst>
                                    <p:cond delay="0"/>
                                  </p:stCondLst>
                                  <p:childTnLst>
                                    <p:animEffect transition="out" filter="fade">
                                      <p:cBhvr>
                                        <p:cTn id="21" dur="500" tmFilter="0, 0; .2, .5; .8, .5; 1, 0"/>
                                        <p:tgtEl>
                                          <p:spTgt spid="16"/>
                                        </p:tgtEl>
                                      </p:cBhvr>
                                    </p:animEffect>
                                    <p:animScale>
                                      <p:cBhvr>
                                        <p:cTn id="22" dur="250" autoRev="1" fill="hold"/>
                                        <p:tgtEl>
                                          <p:spTgt spid="16"/>
                                        </p:tgtEl>
                                      </p:cBhvr>
                                      <p:by x="105000" y="105000"/>
                                    </p:animScale>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6"/>
                                        </p:tgtEl>
                                      </p:cBhvr>
                                    </p:animEffect>
                                    <p:animScale>
                                      <p:cBhvr>
                                        <p:cTn id="26" dur="250" autoRev="1" fill="hold"/>
                                        <p:tgtEl>
                                          <p:spTgt spid="16"/>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6"/>
                                        </p:tgtEl>
                                      </p:cBhvr>
                                    </p:animEffect>
                                    <p:animScale>
                                      <p:cBhvr>
                                        <p:cTn id="30"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京」の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2718" y="3575148"/>
            <a:ext cx="3723409" cy="281420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グループ化 22"/>
          <p:cNvGrpSpPr/>
          <p:nvPr/>
        </p:nvGrpSpPr>
        <p:grpSpPr>
          <a:xfrm>
            <a:off x="4322435" y="3435817"/>
            <a:ext cx="4843576" cy="2946766"/>
            <a:chOff x="4322435" y="3918104"/>
            <a:chExt cx="4843576" cy="2678878"/>
          </a:xfrm>
        </p:grpSpPr>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7133" y="3918104"/>
              <a:ext cx="2678878" cy="2678878"/>
            </a:xfrm>
            <a:prstGeom prst="rect">
              <a:avLst/>
            </a:prstGeom>
          </p:spPr>
        </p:pic>
        <p:sp>
          <p:nvSpPr>
            <p:cNvPr id="10" name="円形吹き出し 9"/>
            <p:cNvSpPr/>
            <p:nvPr/>
          </p:nvSpPr>
          <p:spPr>
            <a:xfrm>
              <a:off x="4322435" y="4199799"/>
              <a:ext cx="2450873" cy="935602"/>
            </a:xfrm>
            <a:prstGeom prst="wedgeEllipseCallout">
              <a:avLst>
                <a:gd name="adj1" fmla="val 55461"/>
                <a:gd name="adj2" fmla="val 2484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これだよ！</a:t>
              </a:r>
              <a:endParaRPr kumimoji="1" lang="ja-JP" altLang="en-US" dirty="0"/>
            </a:p>
          </p:txBody>
        </p:sp>
        <p:cxnSp>
          <p:nvCxnSpPr>
            <p:cNvPr id="21" name="直線コネクタ 20"/>
            <p:cNvCxnSpPr/>
            <p:nvPr/>
          </p:nvCxnSpPr>
          <p:spPr>
            <a:xfrm flipH="1">
              <a:off x="8548914" y="4845602"/>
              <a:ext cx="531411" cy="1134284"/>
            </a:xfrm>
            <a:prstGeom prst="line">
              <a:avLst/>
            </a:prstGeom>
            <a:ln w="76200">
              <a:solidFill>
                <a:srgbClr val="C00000"/>
              </a:solidFill>
              <a:headEnd type="diamond"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タイトル 1"/>
          <p:cNvSpPr>
            <a:spLocks noGrp="1"/>
          </p:cNvSpPr>
          <p:nvPr>
            <p:ph type="title"/>
          </p:nvPr>
        </p:nvSpPr>
        <p:spPr/>
        <p:txBody>
          <a:bodyPr/>
          <a:lstStyle/>
          <a:p>
            <a:r>
              <a:rPr kumimoji="1" lang="ja-JP" altLang="en-US" dirty="0" smtClean="0"/>
              <a:t>スパコンとは？？</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2800" dirty="0"/>
              <a:t>とんでもなく</a:t>
            </a:r>
            <a:r>
              <a:rPr kumimoji="1" lang="ja-JP" altLang="en-US" sz="2800" dirty="0" smtClean="0"/>
              <a:t>高い処理性能を持った大規模な計算機のこと</a:t>
            </a:r>
            <a:r>
              <a:rPr kumimoji="1" lang="en-US" altLang="ja-JP" sz="2800" dirty="0" smtClean="0"/>
              <a:t/>
            </a:r>
            <a:br>
              <a:rPr kumimoji="1" lang="en-US" altLang="ja-JP" sz="2800" dirty="0" smtClean="0"/>
            </a:br>
            <a:r>
              <a:rPr kumimoji="1" lang="en-US" altLang="ja-JP" sz="2800" dirty="0" smtClean="0"/>
              <a:t>(</a:t>
            </a:r>
            <a:r>
              <a:rPr kumimoji="1" lang="ja-JP" altLang="en-US" sz="2800" dirty="0" smtClean="0"/>
              <a:t>スパコンはスーパーコンピュータの略</a:t>
            </a:r>
            <a:r>
              <a:rPr kumimoji="1" lang="en-US" altLang="ja-JP" sz="2800" dirty="0" smtClean="0"/>
              <a:t>)</a:t>
            </a:r>
          </a:p>
          <a:p>
            <a:r>
              <a:rPr lang="ja-JP" altLang="en-US" sz="2800" dirty="0" smtClean="0"/>
              <a:t>科学技術計算などの規模が大きい計算に使われる</a:t>
            </a:r>
            <a:endParaRPr lang="en-US" altLang="ja-JP" sz="2800" dirty="0" smtClean="0"/>
          </a:p>
          <a:p>
            <a:r>
              <a:rPr kumimoji="1" lang="ja-JP" altLang="en-US" sz="2800" dirty="0" smtClean="0"/>
              <a:t>日本の「京」や中国の「天河</a:t>
            </a:r>
            <a:r>
              <a:rPr kumimoji="1" lang="en-US" altLang="ja-JP" sz="2800" dirty="0" smtClean="0"/>
              <a:t>2</a:t>
            </a:r>
            <a:r>
              <a:rPr kumimoji="1" lang="ja-JP" altLang="en-US" sz="2800" dirty="0" smtClean="0"/>
              <a:t>号」など！</a:t>
            </a:r>
            <a:endParaRPr kumimoji="1" lang="ja-JP" altLang="en-US" sz="2800" dirty="0"/>
          </a:p>
        </p:txBody>
      </p:sp>
      <p:sp>
        <p:nvSpPr>
          <p:cNvPr id="4" name="日付プレースホルダー 3"/>
          <p:cNvSpPr>
            <a:spLocks noGrp="1"/>
          </p:cNvSpPr>
          <p:nvPr>
            <p:ph type="dt" sz="half" idx="10"/>
          </p:nvPr>
        </p:nvSpPr>
        <p:spPr/>
        <p:txBody>
          <a:bodyPr/>
          <a:lstStyle/>
          <a:p>
            <a:r>
              <a:rPr kumimoji="1" lang="en-US" altLang="ja-JP" smtClean="0"/>
              <a:t>2015/10/23</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47</a:t>
            </a:fld>
            <a:endParaRPr kumimoji="1" lang="ja-JP" altLang="en-US"/>
          </a:p>
        </p:txBody>
      </p:sp>
      <p:sp>
        <p:nvSpPr>
          <p:cNvPr id="18" name="テキスト ボックス 17"/>
          <p:cNvSpPr txBox="1"/>
          <p:nvPr/>
        </p:nvSpPr>
        <p:spPr>
          <a:xfrm>
            <a:off x="5541737" y="6190915"/>
            <a:ext cx="4122057" cy="369332"/>
          </a:xfrm>
          <a:prstGeom prst="rect">
            <a:avLst/>
          </a:prstGeom>
          <a:noFill/>
        </p:spPr>
        <p:txBody>
          <a:bodyPr wrap="square" rtlCol="0">
            <a:spAutoFit/>
          </a:bodyPr>
          <a:lstStyle/>
          <a:p>
            <a:r>
              <a:rPr kumimoji="1" lang="ja-JP" altLang="en-US" dirty="0" smtClean="0"/>
              <a:t>引用元</a:t>
            </a:r>
            <a:r>
              <a:rPr lang="en-US" altLang="ja-JP" dirty="0"/>
              <a:t>:http://www.aics.riken.jp/jp/</a:t>
            </a:r>
            <a:endParaRPr kumimoji="1" lang="ja-JP" altLang="en-US" dirty="0"/>
          </a:p>
        </p:txBody>
      </p:sp>
      <p:sp>
        <p:nvSpPr>
          <p:cNvPr id="24" name="円形吹き出し 23"/>
          <p:cNvSpPr/>
          <p:nvPr/>
        </p:nvSpPr>
        <p:spPr>
          <a:xfrm>
            <a:off x="304801" y="4774844"/>
            <a:ext cx="5689600" cy="1778356"/>
          </a:xfrm>
          <a:prstGeom prst="wedgeEllipseCallout">
            <a:avLst>
              <a:gd name="adj1" fmla="val 65293"/>
              <a:gd name="adj2" fmla="val -2545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ちなみにサーバ用に使われる</a:t>
            </a:r>
            <a:r>
              <a:rPr kumimoji="1" lang="en-US" altLang="ja-JP" dirty="0" smtClean="0"/>
              <a:t>PC</a:t>
            </a:r>
            <a:r>
              <a:rPr kumimoji="1" lang="ja-JP" altLang="en-US" dirty="0" smtClean="0"/>
              <a:t>の</a:t>
            </a:r>
            <a:endParaRPr kumimoji="1" lang="en-US" altLang="ja-JP" dirty="0" smtClean="0"/>
          </a:p>
          <a:p>
            <a:pPr algn="ctr"/>
            <a:r>
              <a:rPr kumimoji="1" lang="ja-JP" altLang="en-US" dirty="0" smtClean="0"/>
              <a:t>約</a:t>
            </a:r>
            <a:r>
              <a:rPr kumimoji="1" lang="en-US" altLang="ja-JP" sz="2800" dirty="0" smtClean="0">
                <a:solidFill>
                  <a:srgbClr val="C00000"/>
                </a:solidFill>
              </a:rPr>
              <a:t>8278</a:t>
            </a:r>
            <a:r>
              <a:rPr kumimoji="1" lang="ja-JP" altLang="en-US" dirty="0" smtClean="0"/>
              <a:t>倍の計算能力を</a:t>
            </a:r>
            <a:endParaRPr kumimoji="1" lang="en-US" altLang="ja-JP" dirty="0" smtClean="0"/>
          </a:p>
          <a:p>
            <a:pPr algn="ctr"/>
            <a:r>
              <a:rPr lang="ja-JP" altLang="en-US" dirty="0"/>
              <a:t>持って</a:t>
            </a:r>
            <a:r>
              <a:rPr lang="ja-JP" altLang="en-US" dirty="0" smtClean="0"/>
              <a:t>いるよ！</a:t>
            </a:r>
            <a:endParaRPr kumimoji="1" lang="ja-JP" altLang="en-US" dirty="0"/>
          </a:p>
        </p:txBody>
      </p:sp>
    </p:spTree>
    <p:extLst>
      <p:ext uri="{BB962C8B-B14F-4D97-AF65-F5344CB8AC3E}">
        <p14:creationId xmlns:p14="http://schemas.microsoft.com/office/powerpoint/2010/main" val="32969899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スパコンすげえ！</a:t>
            </a:r>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2015/10/23</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48</a:t>
            </a:fld>
            <a:endParaRPr kumimoji="1" lang="ja-JP" altLang="en-US"/>
          </a:p>
        </p:txBody>
      </p:sp>
      <p:pic>
        <p:nvPicPr>
          <p:cNvPr id="15" name="図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657" y="3463330"/>
            <a:ext cx="2213949" cy="2213949"/>
          </a:xfrm>
          <a:prstGeom prst="rect">
            <a:avLst/>
          </a:prstGeom>
        </p:spPr>
      </p:pic>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990" y="3289158"/>
            <a:ext cx="2179410" cy="2120859"/>
          </a:xfrm>
          <a:prstGeom prst="rect">
            <a:avLst/>
          </a:prstGeom>
        </p:spPr>
      </p:pic>
      <p:sp>
        <p:nvSpPr>
          <p:cNvPr id="17" name="角丸四角形吹き出し 16"/>
          <p:cNvSpPr/>
          <p:nvPr/>
        </p:nvSpPr>
        <p:spPr>
          <a:xfrm>
            <a:off x="3701143" y="1709928"/>
            <a:ext cx="4354286" cy="1318860"/>
          </a:xfrm>
          <a:prstGeom prst="wedgeRoundRectCallout">
            <a:avLst>
              <a:gd name="adj1" fmla="val -56333"/>
              <a:gd name="adj2" fmla="val 14386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smtClean="0"/>
              <a:t>スパコンはマジでスゴ</a:t>
            </a:r>
            <a:r>
              <a:rPr lang="ja-JP" altLang="en-US" dirty="0" err="1" smtClean="0"/>
              <a:t>くて</a:t>
            </a:r>
            <a:r>
              <a:rPr lang="ja-JP" altLang="en-US" dirty="0" smtClean="0"/>
              <a:t>、</a:t>
            </a:r>
            <a:endParaRPr lang="en-US" altLang="ja-JP" dirty="0" smtClean="0"/>
          </a:p>
          <a:p>
            <a:pPr algn="ctr"/>
            <a:r>
              <a:rPr lang="ja-JP" altLang="en-US" sz="2400" dirty="0" smtClean="0"/>
              <a:t>ハンパない</a:t>
            </a:r>
            <a:r>
              <a:rPr lang="ja-JP" altLang="en-US" dirty="0" smtClean="0"/>
              <a:t>数の</a:t>
            </a:r>
            <a:r>
              <a:rPr lang="en-US" altLang="ja-JP" dirty="0" smtClean="0"/>
              <a:t>CPU</a:t>
            </a:r>
            <a:r>
              <a:rPr lang="ja-JP" altLang="en-US" dirty="0" smtClean="0"/>
              <a:t>を使ってる訳よ</a:t>
            </a:r>
            <a:endParaRPr lang="en-US" altLang="ja-JP" dirty="0" smtClean="0"/>
          </a:p>
          <a:p>
            <a:pPr algn="ctr"/>
            <a:r>
              <a:rPr lang="en-US" altLang="ja-JP" dirty="0" smtClean="0"/>
              <a:t>(</a:t>
            </a:r>
            <a:r>
              <a:rPr lang="ja-JP" altLang="en-US" dirty="0" smtClean="0"/>
              <a:t>京で</a:t>
            </a:r>
            <a:r>
              <a:rPr lang="en-US" altLang="ja-JP" sz="2000" dirty="0" smtClean="0"/>
              <a:t>8</a:t>
            </a:r>
            <a:r>
              <a:rPr lang="ja-JP" altLang="en-US" sz="2000" dirty="0" smtClean="0"/>
              <a:t>万個</a:t>
            </a:r>
            <a:r>
              <a:rPr lang="ja-JP" altLang="en-US" dirty="0" smtClean="0"/>
              <a:t>ぐらい</a:t>
            </a:r>
            <a:r>
              <a:rPr lang="en-US" altLang="ja-JP" dirty="0" smtClean="0"/>
              <a:t>)</a:t>
            </a:r>
          </a:p>
        </p:txBody>
      </p:sp>
      <p:sp>
        <p:nvSpPr>
          <p:cNvPr id="19" name="雲形吹き出し 18"/>
          <p:cNvSpPr/>
          <p:nvPr/>
        </p:nvSpPr>
        <p:spPr>
          <a:xfrm>
            <a:off x="8488591" y="1982872"/>
            <a:ext cx="3548222" cy="1306286"/>
          </a:xfrm>
          <a:prstGeom prst="cloudCallout">
            <a:avLst>
              <a:gd name="adj1" fmla="val -9753"/>
              <a:gd name="adj2" fmla="val 8472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smtClean="0"/>
              <a:t>興奮</a:t>
            </a:r>
            <a:r>
              <a:rPr lang="ja-JP" altLang="en-US" dirty="0"/>
              <a:t>しすぎて</a:t>
            </a:r>
            <a:r>
              <a:rPr kumimoji="1" lang="ja-JP" altLang="en-US" dirty="0" smtClean="0"/>
              <a:t>なんかキャラ崩壊してね</a:t>
            </a:r>
            <a:r>
              <a:rPr kumimoji="1" lang="en-US" altLang="ja-JP" dirty="0" smtClean="0"/>
              <a:t>…</a:t>
            </a:r>
            <a:endParaRPr kumimoji="1" lang="ja-JP" altLang="en-US" dirty="0"/>
          </a:p>
        </p:txBody>
      </p:sp>
      <p:sp>
        <p:nvSpPr>
          <p:cNvPr id="20" name="角丸四角形吹き出し 19"/>
          <p:cNvSpPr/>
          <p:nvPr/>
        </p:nvSpPr>
        <p:spPr>
          <a:xfrm>
            <a:off x="4047219" y="4793946"/>
            <a:ext cx="3831771" cy="1318860"/>
          </a:xfrm>
          <a:prstGeom prst="wedgeRoundRectCallout">
            <a:avLst>
              <a:gd name="adj1" fmla="val -61969"/>
              <a:gd name="adj2" fmla="val -6192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smtClean="0"/>
              <a:t>つーわけでいっぱいの</a:t>
            </a:r>
            <a:r>
              <a:rPr lang="en-US" altLang="ja-JP" dirty="0" smtClean="0"/>
              <a:t>CPU</a:t>
            </a:r>
            <a:r>
              <a:rPr lang="ja-JP" altLang="en-US" dirty="0" smtClean="0"/>
              <a:t>を</a:t>
            </a:r>
            <a:endParaRPr lang="en-US" altLang="ja-JP" dirty="0" smtClean="0"/>
          </a:p>
          <a:p>
            <a:pPr algn="ctr"/>
            <a:r>
              <a:rPr lang="ja-JP" altLang="en-US" dirty="0" smtClean="0"/>
              <a:t>つなぐ</a:t>
            </a:r>
            <a:r>
              <a:rPr lang="ja-JP" altLang="en-US" sz="2400" dirty="0" smtClean="0">
                <a:solidFill>
                  <a:srgbClr val="C00000"/>
                </a:solidFill>
              </a:rPr>
              <a:t>ネットワーク</a:t>
            </a:r>
            <a:r>
              <a:rPr lang="ja-JP" altLang="en-US" dirty="0" smtClean="0"/>
              <a:t>が</a:t>
            </a:r>
            <a:endParaRPr lang="en-US" altLang="ja-JP" dirty="0" smtClean="0"/>
          </a:p>
          <a:p>
            <a:pPr algn="ctr"/>
            <a:r>
              <a:rPr lang="ja-JP" altLang="en-US" dirty="0" smtClean="0"/>
              <a:t>ガチで大事になってくるんだ</a:t>
            </a:r>
            <a:r>
              <a:rPr lang="ja-JP" altLang="en-US" dirty="0" err="1" smtClean="0"/>
              <a:t>べ</a:t>
            </a:r>
            <a:r>
              <a:rPr lang="ja-JP" altLang="en-US" dirty="0" smtClean="0"/>
              <a:t>！</a:t>
            </a:r>
            <a:endParaRPr lang="en-US" altLang="ja-JP" dirty="0" smtClean="0"/>
          </a:p>
        </p:txBody>
      </p:sp>
    </p:spTree>
    <p:extLst>
      <p:ext uri="{BB962C8B-B14F-4D97-AF65-F5344CB8AC3E}">
        <p14:creationId xmlns:p14="http://schemas.microsoft.com/office/powerpoint/2010/main" val="261325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ネットワークが重要らしい</a:t>
            </a:r>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2015/10/23</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49</a:t>
            </a:fld>
            <a:endParaRPr kumimoji="1" lang="ja-JP" altLang="en-US"/>
          </a:p>
        </p:txBody>
      </p:sp>
      <p:pic>
        <p:nvPicPr>
          <p:cNvPr id="7" name="Picture 3" descr="C:\Program Files\Microsoft Office\MEDIA\CAGCAT10\j019581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6186" y="2190325"/>
            <a:ext cx="1773238" cy="2099271"/>
          </a:xfrm>
          <a:prstGeom prst="rect">
            <a:avLst/>
          </a:prstGeom>
          <a:noFill/>
          <a:extLst>
            <a:ext uri="{909E8E84-426E-40DD-AFC4-6F175D3DCCD1}">
              <a14:hiddenFill xmlns:a14="http://schemas.microsoft.com/office/drawing/2010/main">
                <a:solidFill>
                  <a:srgbClr val="FFFFFF"/>
                </a:solidFill>
              </a14:hiddenFill>
            </a:ext>
          </a:extLst>
        </p:spPr>
      </p:pic>
      <p:sp>
        <p:nvSpPr>
          <p:cNvPr id="8" name="雲形吹き出し 7"/>
          <p:cNvSpPr/>
          <p:nvPr/>
        </p:nvSpPr>
        <p:spPr>
          <a:xfrm>
            <a:off x="5477948" y="1524000"/>
            <a:ext cx="5799651" cy="2266006"/>
          </a:xfrm>
          <a:prstGeom prst="cloudCallout">
            <a:avLst>
              <a:gd name="adj1" fmla="val -67761"/>
              <a:gd name="adj2" fmla="val 3050"/>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14400"/>
            <a:r>
              <a:rPr lang="ja-JP" altLang="en-US" dirty="0" smtClean="0">
                <a:solidFill>
                  <a:prstClr val="black"/>
                </a:solidFill>
              </a:rPr>
              <a:t>という訳で</a:t>
            </a:r>
            <a:r>
              <a:rPr lang="en-US" altLang="ja-JP" dirty="0" smtClean="0">
                <a:solidFill>
                  <a:prstClr val="black"/>
                </a:solidFill>
              </a:rPr>
              <a:t>(</a:t>
            </a:r>
            <a:r>
              <a:rPr lang="ja-JP" altLang="en-US" dirty="0" smtClean="0">
                <a:solidFill>
                  <a:prstClr val="black"/>
                </a:solidFill>
              </a:rPr>
              <a:t>？</a:t>
            </a:r>
            <a:r>
              <a:rPr lang="en-US" altLang="ja-JP" dirty="0" smtClean="0">
                <a:solidFill>
                  <a:prstClr val="black"/>
                </a:solidFill>
              </a:rPr>
              <a:t>)</a:t>
            </a:r>
          </a:p>
          <a:p>
            <a:pPr algn="ctr"/>
            <a:r>
              <a:rPr lang="ja-JP" altLang="en-US" dirty="0" smtClean="0">
                <a:solidFill>
                  <a:prstClr val="black"/>
                </a:solidFill>
              </a:rPr>
              <a:t>ネットワークが重要らしいけど</a:t>
            </a:r>
            <a:endParaRPr lang="en-US" altLang="ja-JP" dirty="0" smtClean="0">
              <a:solidFill>
                <a:prstClr val="black"/>
              </a:solidFill>
            </a:endParaRPr>
          </a:p>
          <a:p>
            <a:pPr algn="ctr" defTabSz="914400"/>
            <a:r>
              <a:rPr lang="ja-JP" altLang="en-US" dirty="0" smtClean="0">
                <a:solidFill>
                  <a:prstClr val="black"/>
                </a:solidFill>
              </a:rPr>
              <a:t>性能ってどうやって</a:t>
            </a:r>
            <a:endParaRPr lang="en-US" altLang="ja-JP" dirty="0" smtClean="0">
              <a:solidFill>
                <a:prstClr val="black"/>
              </a:solidFill>
            </a:endParaRPr>
          </a:p>
          <a:p>
            <a:pPr algn="ctr" defTabSz="914400"/>
            <a:r>
              <a:rPr lang="ja-JP" altLang="en-US" dirty="0" smtClean="0">
                <a:solidFill>
                  <a:prstClr val="black"/>
                </a:solidFill>
              </a:rPr>
              <a:t>調べるんだろう？？</a:t>
            </a:r>
            <a:endParaRPr lang="ja-JP" altLang="en-US" dirty="0">
              <a:solidFill>
                <a:prstClr val="black"/>
              </a:solidFill>
            </a:endParaRPr>
          </a:p>
        </p:txBody>
      </p:sp>
      <p:sp>
        <p:nvSpPr>
          <p:cNvPr id="9" name="テキスト ボックス 8"/>
          <p:cNvSpPr txBox="1"/>
          <p:nvPr/>
        </p:nvSpPr>
        <p:spPr>
          <a:xfrm>
            <a:off x="449943" y="4725088"/>
            <a:ext cx="3033486" cy="461665"/>
          </a:xfrm>
          <a:prstGeom prst="rect">
            <a:avLst/>
          </a:prstGeom>
          <a:noFill/>
        </p:spPr>
        <p:txBody>
          <a:bodyPr wrap="square" rtlCol="0">
            <a:spAutoFit/>
          </a:bodyPr>
          <a:lstStyle/>
          <a:p>
            <a:r>
              <a:rPr kumimoji="1" lang="ja-JP" altLang="en-US" sz="2400" dirty="0" smtClean="0"/>
              <a:t>そんなあなたに！</a:t>
            </a:r>
            <a:endParaRPr kumimoji="1" lang="ja-JP" altLang="en-US" sz="2400" dirty="0"/>
          </a:p>
        </p:txBody>
      </p:sp>
      <p:sp>
        <p:nvSpPr>
          <p:cNvPr id="10" name="テキスト ボックス 9"/>
          <p:cNvSpPr txBox="1"/>
          <p:nvPr/>
        </p:nvSpPr>
        <p:spPr>
          <a:xfrm rot="20693608">
            <a:off x="1086752" y="5257603"/>
            <a:ext cx="3192576" cy="461665"/>
          </a:xfrm>
          <a:prstGeom prst="rect">
            <a:avLst/>
          </a:prstGeom>
          <a:noFill/>
        </p:spPr>
        <p:txBody>
          <a:bodyPr wrap="square" rtlCol="0">
            <a:spAutoFit/>
          </a:bodyPr>
          <a:lstStyle/>
          <a:p>
            <a:r>
              <a:rPr kumimoji="1" lang="ja-JP" altLang="en-US" sz="2400" b="1" dirty="0" smtClean="0"/>
              <a:t>テテテテン♪</a:t>
            </a:r>
            <a:endParaRPr kumimoji="1" lang="ja-JP" altLang="en-US" sz="2400" b="1" dirty="0"/>
          </a:p>
        </p:txBody>
      </p:sp>
      <p:sp>
        <p:nvSpPr>
          <p:cNvPr id="12" name="テキスト ボックス 11"/>
          <p:cNvSpPr txBox="1"/>
          <p:nvPr/>
        </p:nvSpPr>
        <p:spPr>
          <a:xfrm rot="20693608">
            <a:off x="1973851" y="5318344"/>
            <a:ext cx="4620945" cy="830997"/>
          </a:xfrm>
          <a:prstGeom prst="rect">
            <a:avLst/>
          </a:prstGeom>
          <a:noFill/>
        </p:spPr>
        <p:txBody>
          <a:bodyPr wrap="square" rtlCol="0">
            <a:spAutoFit/>
          </a:bodyPr>
          <a:lstStyle/>
          <a:p>
            <a:r>
              <a:rPr kumimoji="1" lang="ja-JP" altLang="en-US" sz="2400" b="1" dirty="0" smtClean="0"/>
              <a:t>ネットワークシミュレータ～</a:t>
            </a:r>
            <a:endParaRPr kumimoji="1" lang="en-US" altLang="ja-JP" sz="2400" b="1" dirty="0" smtClean="0"/>
          </a:p>
          <a:p>
            <a:r>
              <a:rPr lang="en-US" altLang="ja-JP" sz="2400" b="1" dirty="0" smtClean="0"/>
              <a:t>(</a:t>
            </a:r>
            <a:r>
              <a:rPr lang="ja-JP" altLang="en-US" sz="2400" b="1" dirty="0" smtClean="0"/>
              <a:t>大山の</a:t>
            </a:r>
            <a:r>
              <a:rPr lang="ja-JP" altLang="en-US" sz="2400" b="1" dirty="0" err="1" smtClean="0"/>
              <a:t>ぶ</a:t>
            </a:r>
            <a:r>
              <a:rPr lang="ja-JP" altLang="en-US" sz="2400" b="1" dirty="0" smtClean="0"/>
              <a:t>○風</a:t>
            </a:r>
            <a:r>
              <a:rPr lang="en-US" altLang="ja-JP" sz="2400" b="1" dirty="0" smtClean="0"/>
              <a:t>)</a:t>
            </a:r>
            <a:endParaRPr kumimoji="1" lang="ja-JP" altLang="en-US" sz="2400" b="1" dirty="0"/>
          </a:p>
        </p:txBody>
      </p:sp>
      <p:sp>
        <p:nvSpPr>
          <p:cNvPr id="13" name="直方体 12"/>
          <p:cNvSpPr/>
          <p:nvPr/>
        </p:nvSpPr>
        <p:spPr>
          <a:xfrm>
            <a:off x="6734629" y="4572000"/>
            <a:ext cx="4064000" cy="166914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t>ねっとわぁくしみゅれぇたぁ</a:t>
            </a:r>
            <a:endParaRPr kumimoji="1" lang="ja-JP" altLang="en-US" sz="2000" b="1" dirty="0"/>
          </a:p>
        </p:txBody>
      </p:sp>
      <p:sp>
        <p:nvSpPr>
          <p:cNvPr id="14" name="テキスト ボックス 13"/>
          <p:cNvSpPr txBox="1"/>
          <p:nvPr/>
        </p:nvSpPr>
        <p:spPr>
          <a:xfrm>
            <a:off x="6284686" y="4185442"/>
            <a:ext cx="1030514" cy="369332"/>
          </a:xfrm>
          <a:prstGeom prst="rect">
            <a:avLst/>
          </a:prstGeom>
          <a:noFill/>
        </p:spPr>
        <p:txBody>
          <a:bodyPr wrap="square" rtlCol="0">
            <a:spAutoFit/>
          </a:bodyPr>
          <a:lstStyle/>
          <a:p>
            <a:r>
              <a:rPr kumimoji="1" lang="ja-JP" altLang="en-US" b="1" dirty="0" smtClean="0"/>
              <a:t>スッ</a:t>
            </a:r>
            <a:endParaRPr kumimoji="1" lang="ja-JP" altLang="en-US" b="1" dirty="0"/>
          </a:p>
        </p:txBody>
      </p:sp>
      <p:grpSp>
        <p:nvGrpSpPr>
          <p:cNvPr id="15" name="グループ化 14"/>
          <p:cNvGrpSpPr/>
          <p:nvPr/>
        </p:nvGrpSpPr>
        <p:grpSpPr>
          <a:xfrm>
            <a:off x="10462254" y="4657645"/>
            <a:ext cx="1896245" cy="1298530"/>
            <a:chOff x="10462254" y="4657645"/>
            <a:chExt cx="1896245" cy="1298530"/>
          </a:xfrm>
        </p:grpSpPr>
        <p:sp>
          <p:nvSpPr>
            <p:cNvPr id="11" name="フローチャート: 処理 10"/>
            <p:cNvSpPr/>
            <p:nvPr/>
          </p:nvSpPr>
          <p:spPr>
            <a:xfrm rot="20970495">
              <a:off x="11182841" y="4657645"/>
              <a:ext cx="1175658" cy="1058215"/>
            </a:xfrm>
            <a:prstGeom prst="flowChartProcess">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ローチャート: 結合子 2"/>
            <p:cNvSpPr/>
            <p:nvPr/>
          </p:nvSpPr>
          <p:spPr>
            <a:xfrm>
              <a:off x="10462254" y="4766092"/>
              <a:ext cx="1219835" cy="1190083"/>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0446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12" fill="hold" grpId="0" nodeType="clickEffect">
                                  <p:stCondLst>
                                    <p:cond delay="0"/>
                                  </p:stCondLst>
                                  <p:iterate type="lt">
                                    <p:tmPct val="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34" presetClass="emph" presetSubtype="0" fill="hold" grpId="1" nodeType="withEffect">
                                  <p:stCondLst>
                                    <p:cond delay="0"/>
                                  </p:stCondLst>
                                  <p:iterate type="lt">
                                    <p:tmPct val="10000"/>
                                  </p:iterate>
                                  <p:childTnLst>
                                    <p:animMotion origin="layout" path="M -2.08333E-6 -1.48148E-6 L -2.08333E-6 0.00023 " pathEditMode="relative" rAng="0" ptsTypes="AA">
                                      <p:cBhvr>
                                        <p:cTn id="19" dur="250" accel="50000" decel="50000" autoRev="1" fill="hold">
                                          <p:stCondLst>
                                            <p:cond delay="0"/>
                                          </p:stCondLst>
                                        </p:cTn>
                                        <p:tgtEl>
                                          <p:spTgt spid="10"/>
                                        </p:tgtEl>
                                        <p:attrNameLst>
                                          <p:attrName>ppt_x</p:attrName>
                                          <p:attrName>ppt_y</p:attrName>
                                        </p:attrNameLst>
                                      </p:cBhvr>
                                      <p:rCtr x="0" y="0"/>
                                    </p:animMotion>
                                    <p:animRot by="1500000">
                                      <p:cBhvr>
                                        <p:cTn id="20" dur="125" fill="hold">
                                          <p:stCondLst>
                                            <p:cond delay="0"/>
                                          </p:stCondLst>
                                        </p:cTn>
                                        <p:tgtEl>
                                          <p:spTgt spid="10"/>
                                        </p:tgtEl>
                                        <p:attrNameLst>
                                          <p:attrName>r</p:attrName>
                                        </p:attrNameLst>
                                      </p:cBhvr>
                                    </p:animRot>
                                    <p:animRot by="-1500000">
                                      <p:cBhvr>
                                        <p:cTn id="21" dur="125" fill="hold">
                                          <p:stCondLst>
                                            <p:cond delay="125"/>
                                          </p:stCondLst>
                                        </p:cTn>
                                        <p:tgtEl>
                                          <p:spTgt spid="10"/>
                                        </p:tgtEl>
                                        <p:attrNameLst>
                                          <p:attrName>r</p:attrName>
                                        </p:attrNameLst>
                                      </p:cBhvr>
                                    </p:animRot>
                                    <p:animRot by="-1500000">
                                      <p:cBhvr>
                                        <p:cTn id="22" dur="125" fill="hold">
                                          <p:stCondLst>
                                            <p:cond delay="250"/>
                                          </p:stCondLst>
                                        </p:cTn>
                                        <p:tgtEl>
                                          <p:spTgt spid="10"/>
                                        </p:tgtEl>
                                        <p:attrNameLst>
                                          <p:attrName>r</p:attrName>
                                        </p:attrNameLst>
                                      </p:cBhvr>
                                    </p:animRot>
                                    <p:animRot by="1500000">
                                      <p:cBhvr>
                                        <p:cTn id="23" dur="125" fill="hold">
                                          <p:stCondLst>
                                            <p:cond delay="375"/>
                                          </p:stCondLst>
                                        </p:cTn>
                                        <p:tgtEl>
                                          <p:spTgt spid="10"/>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2" presetClass="entr" presetSubtype="12" fill="hold" grpId="0" nodeType="clickEffect">
                                  <p:stCondLst>
                                    <p:cond delay="0"/>
                                  </p:stCondLst>
                                  <p:iterate type="lt">
                                    <p:tmPct val="0"/>
                                  </p:iterate>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0-#ppt_w/2"/>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par>
                                <p:cTn id="30" presetID="34" presetClass="emph" presetSubtype="0" fill="hold" grpId="1" nodeType="withEffect">
                                  <p:stCondLst>
                                    <p:cond delay="0"/>
                                  </p:stCondLst>
                                  <p:iterate type="lt">
                                    <p:tmPct val="10000"/>
                                  </p:iterate>
                                  <p:childTnLst>
                                    <p:animMotion origin="layout" path="M 0.0 0.0 L 0.0 -0.07213" pathEditMode="relative" ptsTypes="">
                                      <p:cBhvr>
                                        <p:cTn id="31" dur="250" accel="50000" decel="50000" autoRev="1" fill="hold">
                                          <p:stCondLst>
                                            <p:cond delay="0"/>
                                          </p:stCondLst>
                                        </p:cTn>
                                        <p:tgtEl>
                                          <p:spTgt spid="12"/>
                                        </p:tgtEl>
                                        <p:attrNameLst>
                                          <p:attrName>ppt_x</p:attrName>
                                          <p:attrName>ppt_y</p:attrName>
                                        </p:attrNameLst>
                                      </p:cBhvr>
                                    </p:animMotion>
                                    <p:animRot by="1500000">
                                      <p:cBhvr>
                                        <p:cTn id="32" dur="125" fill="hold">
                                          <p:stCondLst>
                                            <p:cond delay="0"/>
                                          </p:stCondLst>
                                        </p:cTn>
                                        <p:tgtEl>
                                          <p:spTgt spid="12"/>
                                        </p:tgtEl>
                                        <p:attrNameLst>
                                          <p:attrName>r</p:attrName>
                                        </p:attrNameLst>
                                      </p:cBhvr>
                                    </p:animRot>
                                    <p:animRot by="-1500000">
                                      <p:cBhvr>
                                        <p:cTn id="33" dur="125" fill="hold">
                                          <p:stCondLst>
                                            <p:cond delay="125"/>
                                          </p:stCondLst>
                                        </p:cTn>
                                        <p:tgtEl>
                                          <p:spTgt spid="12"/>
                                        </p:tgtEl>
                                        <p:attrNameLst>
                                          <p:attrName>r</p:attrName>
                                        </p:attrNameLst>
                                      </p:cBhvr>
                                    </p:animRot>
                                    <p:animRot by="-1500000">
                                      <p:cBhvr>
                                        <p:cTn id="34" dur="125" fill="hold">
                                          <p:stCondLst>
                                            <p:cond delay="250"/>
                                          </p:stCondLst>
                                        </p:cTn>
                                        <p:tgtEl>
                                          <p:spTgt spid="12"/>
                                        </p:tgtEl>
                                        <p:attrNameLst>
                                          <p:attrName>r</p:attrName>
                                        </p:attrNameLst>
                                      </p:cBhvr>
                                    </p:animRot>
                                    <p:animRot by="1500000">
                                      <p:cBhvr>
                                        <p:cTn id="35" dur="125" fill="hold">
                                          <p:stCondLst>
                                            <p:cond delay="375"/>
                                          </p:stCondLst>
                                        </p:cTn>
                                        <p:tgtEl>
                                          <p:spTgt spid="12"/>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400" fill="hold"/>
                                        <p:tgtEl>
                                          <p:spTgt spid="13"/>
                                        </p:tgtEl>
                                        <p:attrNameLst>
                                          <p:attrName>ppt_x</p:attrName>
                                        </p:attrNameLst>
                                      </p:cBhvr>
                                      <p:tavLst>
                                        <p:tav tm="0">
                                          <p:val>
                                            <p:strVal val="1+#ppt_w/2"/>
                                          </p:val>
                                        </p:tav>
                                        <p:tav tm="100000">
                                          <p:val>
                                            <p:strVal val="#ppt_x"/>
                                          </p:val>
                                        </p:tav>
                                      </p:tavLst>
                                    </p:anim>
                                    <p:anim calcmode="lin" valueType="num">
                                      <p:cBhvr additive="base">
                                        <p:cTn id="41" dur="400" fill="hold"/>
                                        <p:tgtEl>
                                          <p:spTgt spid="13"/>
                                        </p:tgtEl>
                                        <p:attrNameLst>
                                          <p:attrName>ppt_y</p:attrName>
                                        </p:attrNameLst>
                                      </p:cBhvr>
                                      <p:tavLst>
                                        <p:tav tm="0">
                                          <p:val>
                                            <p:strVal val="#ppt_y"/>
                                          </p:val>
                                        </p:tav>
                                        <p:tav tm="100000">
                                          <p:val>
                                            <p:strVal val="#ppt_y"/>
                                          </p:val>
                                        </p:tav>
                                      </p:tavLst>
                                    </p:anim>
                                  </p:childTnLst>
                                </p:cTn>
                              </p:par>
                              <p:par>
                                <p:cTn id="42" presetID="2" presetClass="entr" presetSubtype="2"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1+#ppt_w/2"/>
                                          </p:val>
                                        </p:tav>
                                        <p:tav tm="100000">
                                          <p:val>
                                            <p:strVal val="#ppt_x"/>
                                          </p:val>
                                        </p:tav>
                                      </p:tavLst>
                                    </p:anim>
                                    <p:anim calcmode="lin" valueType="num">
                                      <p:cBhvr additive="base">
                                        <p:cTn id="45" dur="500" fill="hold"/>
                                        <p:tgtEl>
                                          <p:spTgt spid="15"/>
                                        </p:tgtEl>
                                        <p:attrNameLst>
                                          <p:attrName>ppt_y</p:attrName>
                                        </p:attrNameLst>
                                      </p:cBhvr>
                                      <p:tavLst>
                                        <p:tav tm="0">
                                          <p:val>
                                            <p:strVal val="#ppt_y"/>
                                          </p:val>
                                        </p:tav>
                                        <p:tav tm="100000">
                                          <p:val>
                                            <p:strVal val="#ppt_y"/>
                                          </p:val>
                                        </p:tav>
                                      </p:tavLst>
                                    </p:anim>
                                  </p:childTnLst>
                                </p:cTn>
                              </p:par>
                            </p:childTnLst>
                          </p:cTn>
                        </p:par>
                        <p:par>
                          <p:cTn id="46" fill="hold">
                            <p:stCondLst>
                              <p:cond delay="500"/>
                            </p:stCondLst>
                            <p:childTnLst>
                              <p:par>
                                <p:cTn id="47" presetID="2" presetClass="exit" presetSubtype="2" fill="hold" nodeType="afterEffect">
                                  <p:stCondLst>
                                    <p:cond delay="0"/>
                                  </p:stCondLst>
                                  <p:childTnLst>
                                    <p:anim calcmode="lin" valueType="num">
                                      <p:cBhvr additive="base">
                                        <p:cTn id="48" dur="200"/>
                                        <p:tgtEl>
                                          <p:spTgt spid="15"/>
                                        </p:tgtEl>
                                        <p:attrNameLst>
                                          <p:attrName>ppt_x</p:attrName>
                                        </p:attrNameLst>
                                      </p:cBhvr>
                                      <p:tavLst>
                                        <p:tav tm="0">
                                          <p:val>
                                            <p:strVal val="ppt_x"/>
                                          </p:val>
                                        </p:tav>
                                        <p:tav tm="100000">
                                          <p:val>
                                            <p:strVal val="1+ppt_w/2"/>
                                          </p:val>
                                        </p:tav>
                                      </p:tavLst>
                                    </p:anim>
                                    <p:anim calcmode="lin" valueType="num">
                                      <p:cBhvr additive="base">
                                        <p:cTn id="49" dur="200"/>
                                        <p:tgtEl>
                                          <p:spTgt spid="15"/>
                                        </p:tgtEl>
                                        <p:attrNameLst>
                                          <p:attrName>ppt_y</p:attrName>
                                        </p:attrNameLst>
                                      </p:cBhvr>
                                      <p:tavLst>
                                        <p:tav tm="0">
                                          <p:val>
                                            <p:strVal val="ppt_y"/>
                                          </p:val>
                                        </p:tav>
                                        <p:tav tm="100000">
                                          <p:val>
                                            <p:strVal val="ppt_y"/>
                                          </p:val>
                                        </p:tav>
                                      </p:tavLst>
                                    </p:anim>
                                    <p:set>
                                      <p:cBhvr>
                                        <p:cTn id="50" dur="1" fill="hold">
                                          <p:stCondLst>
                                            <p:cond delay="199"/>
                                          </p:stCondLst>
                                        </p:cTn>
                                        <p:tgtEl>
                                          <p:spTgt spid="15"/>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600"/>
                                        <p:tgtEl>
                                          <p:spTgt spid="14"/>
                                        </p:tgtEl>
                                      </p:cBhvr>
                                    </p:animEffect>
                                  </p:childTnLst>
                                </p:cTn>
                              </p:par>
                            </p:childTnLst>
                          </p:cTn>
                        </p:par>
                        <p:par>
                          <p:cTn id="54" fill="hold">
                            <p:stCondLst>
                              <p:cond delay="1100"/>
                            </p:stCondLst>
                            <p:childTnLst>
                              <p:par>
                                <p:cTn id="55" presetID="1" presetClass="exit" presetSubtype="0" fill="hold" grpId="1" nodeType="afterEffect">
                                  <p:stCondLst>
                                    <p:cond delay="0"/>
                                  </p:stCondLst>
                                  <p:childTnLst>
                                    <p:set>
                                      <p:cBhvr>
                                        <p:cTn id="5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0" grpId="1"/>
      <p:bldP spid="12" grpId="0"/>
      <p:bldP spid="12" grpId="1"/>
      <p:bldP spid="13" grpId="0" animBg="1"/>
      <p:bldP spid="14" grpId="0"/>
      <p:bldP spid="1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PEAR</a:t>
            </a:r>
            <a:r>
              <a:rPr lang="en-US" altLang="ja-JP" dirty="0"/>
              <a:t> </a:t>
            </a:r>
            <a:r>
              <a:rPr lang="en-US" altLang="ja-JP" dirty="0" smtClean="0"/>
              <a:t>LAB</a:t>
            </a:r>
            <a:r>
              <a:rPr lang="ja-JP" altLang="en-US" dirty="0" smtClean="0"/>
              <a:t>で身につけることができるスキル</a:t>
            </a:r>
            <a:endParaRPr kumimoji="1" lang="ja-JP" altLang="en-US" dirty="0"/>
          </a:p>
        </p:txBody>
      </p:sp>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5</a:t>
            </a:fld>
            <a:endParaRPr kumimoji="1" lang="ja-JP" altLang="en-US"/>
          </a:p>
        </p:txBody>
      </p:sp>
      <p:sp>
        <p:nvSpPr>
          <p:cNvPr id="7" name="正方形/長方形 6"/>
          <p:cNvSpPr/>
          <p:nvPr/>
        </p:nvSpPr>
        <p:spPr>
          <a:xfrm>
            <a:off x="609600" y="1523999"/>
            <a:ext cx="10674940" cy="1592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b="1" dirty="0"/>
              <a:t>ハードウェア開発</a:t>
            </a:r>
          </a:p>
          <a:p>
            <a:pPr lvl="1"/>
            <a:r>
              <a:rPr lang="ja-JP" altLang="en-US" sz="2000" b="1" dirty="0" smtClean="0"/>
              <a:t>・プロセッサ</a:t>
            </a:r>
            <a:r>
              <a:rPr lang="ja-JP" altLang="en-US" sz="2000" b="1" dirty="0"/>
              <a:t>のアーキテクチャ</a:t>
            </a:r>
          </a:p>
          <a:p>
            <a:pPr lvl="1"/>
            <a:r>
              <a:rPr lang="ja-JP" altLang="en-US" sz="2000" b="1" dirty="0"/>
              <a:t>・</a:t>
            </a:r>
            <a:r>
              <a:rPr lang="en-US" altLang="ja-JP" sz="2000" b="1" dirty="0" smtClean="0"/>
              <a:t>FPGA</a:t>
            </a:r>
            <a:r>
              <a:rPr lang="ja-JP" altLang="en-US" sz="2000" b="1" dirty="0"/>
              <a:t>を用いた回路</a:t>
            </a:r>
            <a:r>
              <a:rPr lang="ja-JP" altLang="en-US" sz="2000" b="1" dirty="0" smtClean="0"/>
              <a:t>設計技術</a:t>
            </a:r>
            <a:endParaRPr lang="ja-JP" altLang="en-US" sz="2000" b="1" dirty="0"/>
          </a:p>
          <a:p>
            <a:pPr lvl="1"/>
            <a:r>
              <a:rPr lang="ja-JP" altLang="en-US" sz="2000" b="1" dirty="0" smtClean="0"/>
              <a:t>・</a:t>
            </a:r>
            <a:r>
              <a:rPr lang="en-US" altLang="ja-JP" sz="2000" b="1" dirty="0" smtClean="0"/>
              <a:t>PC</a:t>
            </a:r>
            <a:r>
              <a:rPr lang="ja-JP" altLang="en-US" sz="2000" b="1" dirty="0"/>
              <a:t>の</a:t>
            </a:r>
            <a:r>
              <a:rPr lang="ja-JP" altLang="en-US" sz="2000" b="1" dirty="0" smtClean="0"/>
              <a:t>仕組み</a:t>
            </a:r>
            <a:endParaRPr lang="en-US" altLang="ja-JP" sz="2000" b="1" dirty="0" smtClean="0"/>
          </a:p>
          <a:p>
            <a:pPr lvl="1"/>
            <a:r>
              <a:rPr lang="ja-JP" altLang="en-US" sz="2000" b="1" dirty="0" smtClean="0"/>
              <a:t>・半田付け、電子工作</a:t>
            </a:r>
            <a:endParaRPr lang="en-US" altLang="ja-JP" sz="2000" b="1" dirty="0"/>
          </a:p>
        </p:txBody>
      </p:sp>
      <p:sp>
        <p:nvSpPr>
          <p:cNvPr id="8" name="正方形/長方形 7"/>
          <p:cNvSpPr/>
          <p:nvPr/>
        </p:nvSpPr>
        <p:spPr>
          <a:xfrm>
            <a:off x="609600" y="3116826"/>
            <a:ext cx="10674941" cy="13273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ja-JP" altLang="en-US" b="1" dirty="0"/>
              <a:t>ソフトウェア開発</a:t>
            </a:r>
          </a:p>
          <a:p>
            <a:pPr lvl="1"/>
            <a:r>
              <a:rPr lang="ja-JP" altLang="en-US" sz="2000" b="1" dirty="0" smtClean="0"/>
              <a:t>・</a:t>
            </a:r>
            <a:r>
              <a:rPr lang="en-US" altLang="ja-JP" sz="2000" b="1" dirty="0" smtClean="0"/>
              <a:t>OS</a:t>
            </a:r>
            <a:r>
              <a:rPr lang="ja-JP" altLang="en-US" sz="2000" b="1" dirty="0"/>
              <a:t>についての知識：</a:t>
            </a:r>
            <a:r>
              <a:rPr lang="en-US" altLang="ja-JP" sz="2000" b="1" dirty="0"/>
              <a:t>Linux</a:t>
            </a:r>
            <a:r>
              <a:rPr lang="ja-JP" altLang="en-US" sz="2000" b="1" dirty="0" err="1"/>
              <a:t>、</a:t>
            </a:r>
            <a:r>
              <a:rPr lang="en-US" altLang="ja-JP" sz="2000" b="1" dirty="0"/>
              <a:t>Windows</a:t>
            </a:r>
            <a:endParaRPr lang="ja-JP" altLang="en-US" sz="2000" b="1" dirty="0"/>
          </a:p>
          <a:p>
            <a:pPr lvl="1"/>
            <a:r>
              <a:rPr lang="ja-JP" altLang="en-US" sz="2000" b="1" dirty="0" smtClean="0"/>
              <a:t>・</a:t>
            </a:r>
            <a:r>
              <a:rPr lang="en-US" altLang="ja-JP" sz="2000" b="1" dirty="0" smtClean="0"/>
              <a:t>C</a:t>
            </a:r>
            <a:r>
              <a:rPr lang="ja-JP" altLang="en-US" sz="2000" b="1" dirty="0" err="1"/>
              <a:t>、</a:t>
            </a:r>
            <a:r>
              <a:rPr lang="en-US" altLang="ja-JP" sz="2000" b="1" dirty="0"/>
              <a:t>C++</a:t>
            </a:r>
            <a:r>
              <a:rPr lang="ja-JP" altLang="en-US" sz="2000" b="1" dirty="0" err="1"/>
              <a:t>、</a:t>
            </a:r>
            <a:r>
              <a:rPr lang="en-US" altLang="ja-JP" sz="2000" b="1" dirty="0" smtClean="0"/>
              <a:t>Java</a:t>
            </a:r>
            <a:r>
              <a:rPr lang="ja-JP" altLang="en-US" sz="2000" b="1" dirty="0" err="1" smtClean="0"/>
              <a:t>、</a:t>
            </a:r>
            <a:r>
              <a:rPr lang="en-US" altLang="ja-JP" sz="2000" b="1" dirty="0"/>
              <a:t>Shell Script</a:t>
            </a:r>
            <a:r>
              <a:rPr lang="ja-JP" altLang="en-US" sz="2000" b="1" dirty="0"/>
              <a:t>などなどさまざまな言語の</a:t>
            </a:r>
            <a:r>
              <a:rPr lang="ja-JP" altLang="en-US" sz="2000" b="1" dirty="0" smtClean="0"/>
              <a:t>使いかた</a:t>
            </a:r>
            <a:endParaRPr lang="en-US" altLang="ja-JP" sz="2000" b="1" dirty="0" smtClean="0"/>
          </a:p>
          <a:p>
            <a:pPr lvl="1"/>
            <a:r>
              <a:rPr lang="ja-JP" altLang="en-US" sz="2000" b="1" dirty="0" smtClean="0"/>
              <a:t>・</a:t>
            </a:r>
            <a:r>
              <a:rPr lang="ja-JP" altLang="en-US" sz="2000" b="1" dirty="0"/>
              <a:t>並列分散システムの</a:t>
            </a:r>
            <a:r>
              <a:rPr lang="ja-JP" altLang="en-US" sz="2000" b="1" dirty="0" smtClean="0"/>
              <a:t>設計・開発・最適化技術</a:t>
            </a:r>
            <a:endParaRPr lang="ja-JP" altLang="en-US" sz="2000" b="1" dirty="0"/>
          </a:p>
        </p:txBody>
      </p:sp>
      <p:sp>
        <p:nvSpPr>
          <p:cNvPr id="9" name="正方形/長方形 8"/>
          <p:cNvSpPr/>
          <p:nvPr/>
        </p:nvSpPr>
        <p:spPr>
          <a:xfrm>
            <a:off x="609599" y="4444182"/>
            <a:ext cx="10674941" cy="1219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ja-JP" altLang="en-US" b="1" dirty="0"/>
              <a:t>ほか</a:t>
            </a:r>
            <a:r>
              <a:rPr lang="ja-JP" altLang="en-US" b="1" dirty="0" smtClean="0"/>
              <a:t>には･･･</a:t>
            </a:r>
            <a:endParaRPr lang="en-US" altLang="ja-JP" b="1" dirty="0" smtClean="0"/>
          </a:p>
          <a:p>
            <a:r>
              <a:rPr lang="ja-JP" altLang="en-US" sz="2400" b="1" dirty="0" smtClean="0"/>
              <a:t>画像</a:t>
            </a:r>
            <a:r>
              <a:rPr lang="ja-JP" altLang="en-US" sz="2400" b="1" dirty="0"/>
              <a:t>処理、ネットワーク通信の仕組み、ロボットの開発、サーバー管理、</a:t>
            </a:r>
            <a:r>
              <a:rPr lang="en-US" altLang="ja-JP" sz="2400" b="1" dirty="0"/>
              <a:t/>
            </a:r>
            <a:br>
              <a:rPr lang="en-US" altLang="ja-JP" sz="2400" b="1" dirty="0"/>
            </a:br>
            <a:r>
              <a:rPr lang="en-US" altLang="ja-JP" sz="2400" b="1" dirty="0" err="1"/>
              <a:t>git</a:t>
            </a:r>
            <a:r>
              <a:rPr lang="ja-JP" altLang="en-US" sz="2400" b="1" dirty="0"/>
              <a:t>の使い方、発表技術、ファシリテーションなどなど･･･</a:t>
            </a:r>
          </a:p>
        </p:txBody>
      </p:sp>
      <p:sp>
        <p:nvSpPr>
          <p:cNvPr id="13" name="テキスト ボックス 12"/>
          <p:cNvSpPr txBox="1"/>
          <p:nvPr/>
        </p:nvSpPr>
        <p:spPr>
          <a:xfrm>
            <a:off x="1251024" y="5889523"/>
            <a:ext cx="10033516" cy="584775"/>
          </a:xfrm>
          <a:prstGeom prst="rect">
            <a:avLst/>
          </a:prstGeom>
          <a:noFill/>
        </p:spPr>
        <p:txBody>
          <a:bodyPr wrap="none" rtlCol="0">
            <a:spAutoFit/>
          </a:bodyPr>
          <a:lstStyle/>
          <a:p>
            <a:r>
              <a:rPr kumimoji="1" lang="ja-JP" altLang="en-US" sz="3200" b="1" dirty="0" smtClean="0"/>
              <a:t>コンピュータに関連するものなら何でもござれ！！！</a:t>
            </a:r>
            <a:endParaRPr kumimoji="1" lang="ja-JP" altLang="en-US" sz="3200" b="1" dirty="0"/>
          </a:p>
        </p:txBody>
      </p:sp>
    </p:spTree>
    <p:extLst>
      <p:ext uri="{BB962C8B-B14F-4D97-AF65-F5344CB8AC3E}">
        <p14:creationId xmlns:p14="http://schemas.microsoft.com/office/powerpoint/2010/main" val="21419683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ネットワーク班でやってること</a:t>
            </a:r>
            <a:endParaRPr kumimoji="1" lang="ja-JP" altLang="en-US" dirty="0"/>
          </a:p>
        </p:txBody>
      </p:sp>
      <p:sp>
        <p:nvSpPr>
          <p:cNvPr id="3" name="コンテンツ プレースホルダー 2"/>
          <p:cNvSpPr>
            <a:spLocks noGrp="1"/>
          </p:cNvSpPr>
          <p:nvPr>
            <p:ph idx="1"/>
          </p:nvPr>
        </p:nvSpPr>
        <p:spPr/>
        <p:txBody>
          <a:bodyPr/>
          <a:lstStyle/>
          <a:p>
            <a:r>
              <a:rPr lang="ja-JP" altLang="en-US" dirty="0"/>
              <a:t>名前の通りネットワークについて研究！</a:t>
            </a:r>
            <a:endParaRPr lang="en-US" altLang="ja-JP" dirty="0"/>
          </a:p>
          <a:p>
            <a:endParaRPr lang="en-US" altLang="ja-JP" dirty="0"/>
          </a:p>
          <a:p>
            <a:pPr lvl="1"/>
            <a:r>
              <a:rPr lang="ja-JP" altLang="en-US" sz="2400" u="sng" dirty="0"/>
              <a:t>ネットワークシミュレータの高速化</a:t>
            </a:r>
            <a:endParaRPr lang="en-US" altLang="ja-JP" sz="2400" u="sng" dirty="0"/>
          </a:p>
          <a:p>
            <a:pPr lvl="1"/>
            <a:r>
              <a:rPr lang="ja-JP" altLang="en-US" sz="2400" dirty="0"/>
              <a:t>ネットワークの通信性能向上</a:t>
            </a:r>
            <a:endParaRPr lang="en-US" altLang="ja-JP" sz="2400" dirty="0"/>
          </a:p>
          <a:p>
            <a:pPr lvl="1"/>
            <a:r>
              <a:rPr lang="ja-JP" altLang="en-US" sz="2400" dirty="0"/>
              <a:t>ネットワーク上で発生する渋滞の軽減</a:t>
            </a:r>
          </a:p>
          <a:p>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2015/10/23</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50</a:t>
            </a:fld>
            <a:endParaRPr kumimoji="1" lang="ja-JP" altLang="en-US"/>
          </a:p>
        </p:txBody>
      </p:sp>
    </p:spTree>
    <p:extLst>
      <p:ext uri="{BB962C8B-B14F-4D97-AF65-F5344CB8AC3E}">
        <p14:creationId xmlns:p14="http://schemas.microsoft.com/office/powerpoint/2010/main" val="14373066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ネットワークシミュレータの高速化</a:t>
            </a:r>
          </a:p>
        </p:txBody>
      </p:sp>
      <p:sp>
        <p:nvSpPr>
          <p:cNvPr id="4" name="日付プレースホルダー 3"/>
          <p:cNvSpPr>
            <a:spLocks noGrp="1"/>
          </p:cNvSpPr>
          <p:nvPr>
            <p:ph type="dt" sz="half" idx="10"/>
          </p:nvPr>
        </p:nvSpPr>
        <p:spPr/>
        <p:txBody>
          <a:bodyPr/>
          <a:lstStyle/>
          <a:p>
            <a:r>
              <a:rPr lang="en-US" altLang="ja-JP" dirty="0" smtClean="0"/>
              <a:t>2015/4/10</a:t>
            </a:r>
            <a:endParaRPr lang="ja-JP" altLang="en-US" dirty="0"/>
          </a:p>
        </p:txBody>
      </p:sp>
      <p:sp>
        <p:nvSpPr>
          <p:cNvPr id="5" name="フッター プレースホルダー 4"/>
          <p:cNvSpPr>
            <a:spLocks noGrp="1"/>
          </p:cNvSpPr>
          <p:nvPr>
            <p:ph type="ftr" sz="quarter" idx="11"/>
          </p:nvPr>
        </p:nvSpPr>
        <p:spPr/>
        <p:txBody>
          <a:bodyPr/>
          <a:lstStyle/>
          <a:p>
            <a:r>
              <a:rPr lang="ja-JP" altLang="en-US" dirty="0" smtClean="0"/>
              <a:t>研究室ミーティング キックオフ</a:t>
            </a:r>
            <a:endParaRPr lang="ja-JP" altLang="en-US" dirty="0"/>
          </a:p>
        </p:txBody>
      </p:sp>
      <p:sp>
        <p:nvSpPr>
          <p:cNvPr id="6" name="スライド番号プレースホルダー 5"/>
          <p:cNvSpPr>
            <a:spLocks noGrp="1"/>
          </p:cNvSpPr>
          <p:nvPr>
            <p:ph type="sldNum" sz="quarter" idx="12"/>
          </p:nvPr>
        </p:nvSpPr>
        <p:spPr/>
        <p:txBody>
          <a:bodyPr/>
          <a:lstStyle/>
          <a:p>
            <a:fld id="{B0A49AF7-AE8C-4B27-B26A-28862EB379BF}" type="slidenum">
              <a:rPr lang="ja-JP" altLang="en-US" smtClean="0"/>
              <a:pPr/>
              <a:t>51</a:t>
            </a:fld>
            <a:endParaRPr lang="ja-JP" altLang="en-US" dirty="0"/>
          </a:p>
        </p:txBody>
      </p:sp>
      <p:grpSp>
        <p:nvGrpSpPr>
          <p:cNvPr id="126" name="グループ化 125"/>
          <p:cNvGrpSpPr/>
          <p:nvPr/>
        </p:nvGrpSpPr>
        <p:grpSpPr>
          <a:xfrm>
            <a:off x="2314239" y="3953342"/>
            <a:ext cx="1752007" cy="1929873"/>
            <a:chOff x="804435" y="3130411"/>
            <a:chExt cx="1945975" cy="1955857"/>
          </a:xfrm>
        </p:grpSpPr>
        <p:grpSp>
          <p:nvGrpSpPr>
            <p:cNvPr id="127" name="グループ化 126"/>
            <p:cNvGrpSpPr/>
            <p:nvPr/>
          </p:nvGrpSpPr>
          <p:grpSpPr>
            <a:xfrm>
              <a:off x="804435" y="3130411"/>
              <a:ext cx="1945975" cy="1955857"/>
              <a:chOff x="1190096" y="1827569"/>
              <a:chExt cx="1945975" cy="1955857"/>
            </a:xfrm>
          </p:grpSpPr>
          <p:sp>
            <p:nvSpPr>
              <p:cNvPr id="132" name="フローチャート : 結合子 9"/>
              <p:cNvSpPr/>
              <p:nvPr/>
            </p:nvSpPr>
            <p:spPr>
              <a:xfrm>
                <a:off x="1440000" y="2160000"/>
                <a:ext cx="540000" cy="540000"/>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b="1" dirty="0">
                  <a:solidFill>
                    <a:prstClr val="black"/>
                  </a:solidFill>
                </a:endParaRPr>
              </a:p>
            </p:txBody>
          </p:sp>
          <p:sp>
            <p:nvSpPr>
              <p:cNvPr id="133" name="フローチャート : 結合子 10"/>
              <p:cNvSpPr/>
              <p:nvPr/>
            </p:nvSpPr>
            <p:spPr>
              <a:xfrm>
                <a:off x="2340000" y="2160000"/>
                <a:ext cx="540000" cy="540000"/>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b="1" dirty="0">
                  <a:solidFill>
                    <a:prstClr val="black"/>
                  </a:solidFill>
                </a:endParaRPr>
              </a:p>
            </p:txBody>
          </p:sp>
          <p:sp>
            <p:nvSpPr>
              <p:cNvPr id="134" name="フローチャート : 結合子 11"/>
              <p:cNvSpPr/>
              <p:nvPr/>
            </p:nvSpPr>
            <p:spPr>
              <a:xfrm>
                <a:off x="1440000" y="3060000"/>
                <a:ext cx="540000" cy="540000"/>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b="1" dirty="0">
                  <a:solidFill>
                    <a:prstClr val="black"/>
                  </a:solidFill>
                </a:endParaRPr>
              </a:p>
            </p:txBody>
          </p:sp>
          <p:sp>
            <p:nvSpPr>
              <p:cNvPr id="135" name="フローチャート : 結合子 12"/>
              <p:cNvSpPr/>
              <p:nvPr/>
            </p:nvSpPr>
            <p:spPr>
              <a:xfrm>
                <a:off x="2340000" y="3060000"/>
                <a:ext cx="540000" cy="540000"/>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b="1" dirty="0">
                  <a:solidFill>
                    <a:prstClr val="black"/>
                  </a:solidFill>
                </a:endParaRPr>
              </a:p>
            </p:txBody>
          </p:sp>
          <p:cxnSp>
            <p:nvCxnSpPr>
              <p:cNvPr id="136" name="直線コネクタ 135"/>
              <p:cNvCxnSpPr>
                <a:stCxn id="132" idx="6"/>
                <a:endCxn id="133" idx="2"/>
              </p:cNvCxnSpPr>
              <p:nvPr/>
            </p:nvCxnSpPr>
            <p:spPr>
              <a:xfrm>
                <a:off x="1980000" y="2430000"/>
                <a:ext cx="36000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37" name="直線コネクタ 136"/>
              <p:cNvCxnSpPr>
                <a:stCxn id="134" idx="6"/>
                <a:endCxn id="135" idx="2"/>
              </p:cNvCxnSpPr>
              <p:nvPr/>
            </p:nvCxnSpPr>
            <p:spPr>
              <a:xfrm>
                <a:off x="1980000" y="3330000"/>
                <a:ext cx="36000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38" name="直線コネクタ 137"/>
              <p:cNvCxnSpPr>
                <a:stCxn id="134" idx="0"/>
                <a:endCxn id="132" idx="4"/>
              </p:cNvCxnSpPr>
              <p:nvPr/>
            </p:nvCxnSpPr>
            <p:spPr>
              <a:xfrm flipV="1">
                <a:off x="1710000" y="2700000"/>
                <a:ext cx="0" cy="360000"/>
              </a:xfrm>
              <a:prstGeom prst="line">
                <a:avLst/>
              </a:prstGeom>
              <a:ln w="25400"/>
            </p:spPr>
            <p:style>
              <a:lnRef idx="1">
                <a:schemeClr val="dk1"/>
              </a:lnRef>
              <a:fillRef idx="0">
                <a:schemeClr val="dk1"/>
              </a:fillRef>
              <a:effectRef idx="0">
                <a:schemeClr val="dk1"/>
              </a:effectRef>
              <a:fontRef idx="minor">
                <a:schemeClr val="tx1"/>
              </a:fontRef>
            </p:style>
          </p:cxnSp>
          <p:cxnSp>
            <p:nvCxnSpPr>
              <p:cNvPr id="139" name="直線コネクタ 138"/>
              <p:cNvCxnSpPr>
                <a:stCxn id="133" idx="4"/>
                <a:endCxn id="135" idx="0"/>
              </p:cNvCxnSpPr>
              <p:nvPr/>
            </p:nvCxnSpPr>
            <p:spPr>
              <a:xfrm>
                <a:off x="2610000" y="2700000"/>
                <a:ext cx="0" cy="360000"/>
              </a:xfrm>
              <a:prstGeom prst="line">
                <a:avLst/>
              </a:prstGeom>
              <a:ln w="25400"/>
            </p:spPr>
            <p:style>
              <a:lnRef idx="1">
                <a:schemeClr val="dk1"/>
              </a:lnRef>
              <a:fillRef idx="0">
                <a:schemeClr val="dk1"/>
              </a:fillRef>
              <a:effectRef idx="0">
                <a:schemeClr val="dk1"/>
              </a:effectRef>
              <a:fontRef idx="minor">
                <a:schemeClr val="tx1"/>
              </a:fontRef>
            </p:style>
          </p:cxnSp>
          <p:grpSp>
            <p:nvGrpSpPr>
              <p:cNvPr id="140" name="グループ化 139"/>
              <p:cNvGrpSpPr/>
              <p:nvPr/>
            </p:nvGrpSpPr>
            <p:grpSpPr>
              <a:xfrm>
                <a:off x="1190096" y="2855158"/>
                <a:ext cx="1930650" cy="474841"/>
                <a:chOff x="1190096" y="3764341"/>
                <a:chExt cx="1930650" cy="474841"/>
              </a:xfrm>
            </p:grpSpPr>
            <p:sp>
              <p:nvSpPr>
                <p:cNvPr id="159" name="円弧 158"/>
                <p:cNvSpPr/>
                <p:nvPr/>
              </p:nvSpPr>
              <p:spPr>
                <a:xfrm>
                  <a:off x="2328657" y="3781088"/>
                  <a:ext cx="792089" cy="458094"/>
                </a:xfrm>
                <a:prstGeom prst="arc">
                  <a:avLst>
                    <a:gd name="adj1" fmla="val 16200000"/>
                    <a:gd name="adj2" fmla="val 366507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b="1" dirty="0">
                    <a:solidFill>
                      <a:prstClr val="black"/>
                    </a:solidFill>
                  </a:endParaRPr>
                </a:p>
              </p:txBody>
            </p:sp>
            <p:cxnSp>
              <p:nvCxnSpPr>
                <p:cNvPr id="160" name="直線コネクタ 159"/>
                <p:cNvCxnSpPr/>
                <p:nvPr/>
              </p:nvCxnSpPr>
              <p:spPr>
                <a:xfrm flipH="1">
                  <a:off x="1833474" y="3764341"/>
                  <a:ext cx="637296" cy="0"/>
                </a:xfrm>
                <a:prstGeom prst="line">
                  <a:avLst/>
                </a:prstGeom>
                <a:ln w="25400">
                  <a:prstDash val="sysDot"/>
                </a:ln>
              </p:spPr>
              <p:style>
                <a:lnRef idx="1">
                  <a:schemeClr val="dk1"/>
                </a:lnRef>
                <a:fillRef idx="0">
                  <a:schemeClr val="dk1"/>
                </a:fillRef>
                <a:effectRef idx="0">
                  <a:schemeClr val="dk1"/>
                </a:effectRef>
                <a:fontRef idx="minor">
                  <a:schemeClr val="tx1"/>
                </a:fontRef>
              </p:style>
            </p:cxnSp>
            <p:sp>
              <p:nvSpPr>
                <p:cNvPr id="161" name="円弧 160"/>
                <p:cNvSpPr/>
                <p:nvPr/>
              </p:nvSpPr>
              <p:spPr>
                <a:xfrm rot="10800000">
                  <a:off x="1190096" y="3781088"/>
                  <a:ext cx="683774" cy="458094"/>
                </a:xfrm>
                <a:prstGeom prst="arc">
                  <a:avLst>
                    <a:gd name="adj1" fmla="val 17348660"/>
                    <a:gd name="adj2" fmla="val 366507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b="1" dirty="0">
                    <a:solidFill>
                      <a:prstClr val="black"/>
                    </a:solidFill>
                  </a:endParaRPr>
                </a:p>
              </p:txBody>
            </p:sp>
          </p:grpSp>
          <p:grpSp>
            <p:nvGrpSpPr>
              <p:cNvPr id="141" name="グループ化 140"/>
              <p:cNvGrpSpPr/>
              <p:nvPr/>
            </p:nvGrpSpPr>
            <p:grpSpPr>
              <a:xfrm>
                <a:off x="1219010" y="1971905"/>
                <a:ext cx="1917061" cy="458094"/>
                <a:chOff x="1234336" y="3781088"/>
                <a:chExt cx="1917061" cy="458094"/>
              </a:xfrm>
            </p:grpSpPr>
            <p:sp>
              <p:nvSpPr>
                <p:cNvPr id="156" name="円弧 155"/>
                <p:cNvSpPr/>
                <p:nvPr/>
              </p:nvSpPr>
              <p:spPr>
                <a:xfrm>
                  <a:off x="2343984" y="3781088"/>
                  <a:ext cx="807413" cy="458094"/>
                </a:xfrm>
                <a:prstGeom prst="arc">
                  <a:avLst>
                    <a:gd name="adj1" fmla="val 16200000"/>
                    <a:gd name="adj2" fmla="val 2985691"/>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b="1" dirty="0">
                    <a:solidFill>
                      <a:prstClr val="black"/>
                    </a:solidFill>
                  </a:endParaRPr>
                </a:p>
              </p:txBody>
            </p:sp>
            <p:cxnSp>
              <p:nvCxnSpPr>
                <p:cNvPr id="157" name="直線コネクタ 156"/>
                <p:cNvCxnSpPr/>
                <p:nvPr/>
              </p:nvCxnSpPr>
              <p:spPr>
                <a:xfrm flipH="1">
                  <a:off x="1833474" y="3839745"/>
                  <a:ext cx="637296" cy="0"/>
                </a:xfrm>
                <a:prstGeom prst="line">
                  <a:avLst/>
                </a:prstGeom>
                <a:ln w="25400">
                  <a:prstDash val="sysDot"/>
                </a:ln>
              </p:spPr>
              <p:style>
                <a:lnRef idx="1">
                  <a:schemeClr val="dk1"/>
                </a:lnRef>
                <a:fillRef idx="0">
                  <a:schemeClr val="dk1"/>
                </a:fillRef>
                <a:effectRef idx="0">
                  <a:schemeClr val="dk1"/>
                </a:effectRef>
                <a:fontRef idx="minor">
                  <a:schemeClr val="tx1"/>
                </a:fontRef>
              </p:style>
            </p:cxnSp>
            <p:sp>
              <p:nvSpPr>
                <p:cNvPr id="158" name="円弧 157"/>
                <p:cNvSpPr/>
                <p:nvPr/>
              </p:nvSpPr>
              <p:spPr>
                <a:xfrm rot="10800000">
                  <a:off x="1234336" y="3781088"/>
                  <a:ext cx="668450" cy="458094"/>
                </a:xfrm>
                <a:prstGeom prst="arc">
                  <a:avLst>
                    <a:gd name="adj1" fmla="val 17769870"/>
                    <a:gd name="adj2" fmla="val 366507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b="1" dirty="0">
                    <a:solidFill>
                      <a:prstClr val="black"/>
                    </a:solidFill>
                  </a:endParaRPr>
                </a:p>
              </p:txBody>
            </p:sp>
          </p:grpSp>
          <p:grpSp>
            <p:nvGrpSpPr>
              <p:cNvPr id="142" name="グループ化 141"/>
              <p:cNvGrpSpPr/>
              <p:nvPr/>
            </p:nvGrpSpPr>
            <p:grpSpPr>
              <a:xfrm rot="5400000">
                <a:off x="896806" y="2565839"/>
                <a:ext cx="1942665" cy="466127"/>
                <a:chOff x="1235843" y="3773055"/>
                <a:chExt cx="1942665" cy="466127"/>
              </a:xfrm>
            </p:grpSpPr>
            <p:sp>
              <p:nvSpPr>
                <p:cNvPr id="154" name="円弧 153"/>
                <p:cNvSpPr/>
                <p:nvPr/>
              </p:nvSpPr>
              <p:spPr>
                <a:xfrm>
                  <a:off x="2531077" y="3773055"/>
                  <a:ext cx="647431" cy="458091"/>
                </a:xfrm>
                <a:prstGeom prst="arc">
                  <a:avLst>
                    <a:gd name="adj1" fmla="val 16200000"/>
                    <a:gd name="adj2" fmla="val 343402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b="1" dirty="0">
                    <a:solidFill>
                      <a:prstClr val="black"/>
                    </a:solidFill>
                  </a:endParaRPr>
                </a:p>
              </p:txBody>
            </p:sp>
            <p:sp>
              <p:nvSpPr>
                <p:cNvPr id="155" name="円弧 154"/>
                <p:cNvSpPr/>
                <p:nvPr/>
              </p:nvSpPr>
              <p:spPr>
                <a:xfrm rot="10800000">
                  <a:off x="1235843" y="3781091"/>
                  <a:ext cx="666942" cy="458091"/>
                </a:xfrm>
                <a:prstGeom prst="arc">
                  <a:avLst>
                    <a:gd name="adj1" fmla="val 16200000"/>
                    <a:gd name="adj2" fmla="val 274172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b="1" dirty="0">
                    <a:solidFill>
                      <a:prstClr val="black"/>
                    </a:solidFill>
                  </a:endParaRPr>
                </a:p>
              </p:txBody>
            </p:sp>
          </p:grpSp>
          <p:grpSp>
            <p:nvGrpSpPr>
              <p:cNvPr id="143" name="グループ化 142"/>
              <p:cNvGrpSpPr/>
              <p:nvPr/>
            </p:nvGrpSpPr>
            <p:grpSpPr>
              <a:xfrm rot="5400000">
                <a:off x="1791679" y="2576450"/>
                <a:ext cx="1955857" cy="458096"/>
                <a:chOff x="1235837" y="3781091"/>
                <a:chExt cx="1955857" cy="458096"/>
              </a:xfrm>
            </p:grpSpPr>
            <p:sp>
              <p:nvSpPr>
                <p:cNvPr id="152" name="円弧 151"/>
                <p:cNvSpPr/>
                <p:nvPr/>
              </p:nvSpPr>
              <p:spPr>
                <a:xfrm>
                  <a:off x="2544265" y="3781094"/>
                  <a:ext cx="647429" cy="458093"/>
                </a:xfrm>
                <a:prstGeom prst="arc">
                  <a:avLst>
                    <a:gd name="adj1" fmla="val 14206121"/>
                    <a:gd name="adj2" fmla="val 373315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b="1" dirty="0">
                    <a:solidFill>
                      <a:prstClr val="black"/>
                    </a:solidFill>
                  </a:endParaRPr>
                </a:p>
              </p:txBody>
            </p:sp>
            <p:sp>
              <p:nvSpPr>
                <p:cNvPr id="153" name="円弧 152"/>
                <p:cNvSpPr/>
                <p:nvPr/>
              </p:nvSpPr>
              <p:spPr>
                <a:xfrm rot="10800000">
                  <a:off x="1235837" y="3781091"/>
                  <a:ext cx="666949" cy="458093"/>
                </a:xfrm>
                <a:prstGeom prst="arc">
                  <a:avLst>
                    <a:gd name="adj1" fmla="val 15901456"/>
                    <a:gd name="adj2" fmla="val 2741723"/>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b="1" dirty="0">
                    <a:solidFill>
                      <a:prstClr val="black"/>
                    </a:solidFill>
                  </a:endParaRPr>
                </a:p>
              </p:txBody>
            </p:sp>
          </p:grpSp>
          <p:grpSp>
            <p:nvGrpSpPr>
              <p:cNvPr id="144" name="グループ化 143"/>
              <p:cNvGrpSpPr/>
              <p:nvPr/>
            </p:nvGrpSpPr>
            <p:grpSpPr>
              <a:xfrm>
                <a:off x="2112261" y="2085538"/>
                <a:ext cx="939" cy="1098112"/>
                <a:chOff x="2112261" y="2085538"/>
                <a:chExt cx="939" cy="1098112"/>
              </a:xfrm>
            </p:grpSpPr>
            <p:cxnSp>
              <p:nvCxnSpPr>
                <p:cNvPr id="149" name="直線コネクタ 148"/>
                <p:cNvCxnSpPr/>
                <p:nvPr/>
              </p:nvCxnSpPr>
              <p:spPr>
                <a:xfrm rot="5400000">
                  <a:off x="2022261" y="2175538"/>
                  <a:ext cx="180000" cy="0"/>
                </a:xfrm>
                <a:prstGeom prst="line">
                  <a:avLst/>
                </a:prstGeom>
                <a:ln w="25400">
                  <a:prstDash val="sysDot"/>
                </a:ln>
              </p:spPr>
              <p:style>
                <a:lnRef idx="1">
                  <a:schemeClr val="dk1"/>
                </a:lnRef>
                <a:fillRef idx="0">
                  <a:schemeClr val="dk1"/>
                </a:fillRef>
                <a:effectRef idx="0">
                  <a:schemeClr val="dk1"/>
                </a:effectRef>
                <a:fontRef idx="minor">
                  <a:schemeClr val="tx1"/>
                </a:fontRef>
              </p:style>
            </p:cxnSp>
            <p:cxnSp>
              <p:nvCxnSpPr>
                <p:cNvPr id="150" name="直線コネクタ 149"/>
                <p:cNvCxnSpPr/>
                <p:nvPr/>
              </p:nvCxnSpPr>
              <p:spPr>
                <a:xfrm rot="5400000">
                  <a:off x="2022937" y="2610000"/>
                  <a:ext cx="180000" cy="0"/>
                </a:xfrm>
                <a:prstGeom prst="line">
                  <a:avLst/>
                </a:prstGeom>
                <a:ln w="25400">
                  <a:prstDash val="sysDot"/>
                </a:ln>
              </p:spPr>
              <p:style>
                <a:lnRef idx="1">
                  <a:schemeClr val="dk1"/>
                </a:lnRef>
                <a:fillRef idx="0">
                  <a:schemeClr val="dk1"/>
                </a:fillRef>
                <a:effectRef idx="0">
                  <a:schemeClr val="dk1"/>
                </a:effectRef>
                <a:fontRef idx="minor">
                  <a:schemeClr val="tx1"/>
                </a:fontRef>
              </p:style>
            </p:cxnSp>
            <p:cxnSp>
              <p:nvCxnSpPr>
                <p:cNvPr id="151" name="直線コネクタ 150"/>
                <p:cNvCxnSpPr/>
                <p:nvPr/>
              </p:nvCxnSpPr>
              <p:spPr>
                <a:xfrm rot="5400000">
                  <a:off x="2023200" y="3093650"/>
                  <a:ext cx="180000" cy="0"/>
                </a:xfrm>
                <a:prstGeom prst="line">
                  <a:avLst/>
                </a:prstGeom>
                <a:ln w="25400">
                  <a:prstDash val="sysDot"/>
                </a:ln>
              </p:spPr>
              <p:style>
                <a:lnRef idx="1">
                  <a:schemeClr val="dk1"/>
                </a:lnRef>
                <a:fillRef idx="0">
                  <a:schemeClr val="dk1"/>
                </a:fillRef>
                <a:effectRef idx="0">
                  <a:schemeClr val="dk1"/>
                </a:effectRef>
                <a:fontRef idx="minor">
                  <a:schemeClr val="tx1"/>
                </a:fontRef>
              </p:style>
            </p:cxnSp>
          </p:grpSp>
          <p:grpSp>
            <p:nvGrpSpPr>
              <p:cNvPr id="145" name="グループ化 144"/>
              <p:cNvGrpSpPr/>
              <p:nvPr/>
            </p:nvGrpSpPr>
            <p:grpSpPr>
              <a:xfrm>
                <a:off x="3006089" y="2085538"/>
                <a:ext cx="15343" cy="1098113"/>
                <a:chOff x="1078651" y="2085538"/>
                <a:chExt cx="15343" cy="1098113"/>
              </a:xfrm>
            </p:grpSpPr>
            <p:cxnSp>
              <p:nvCxnSpPr>
                <p:cNvPr id="146" name="直線コネクタ 145"/>
                <p:cNvCxnSpPr/>
                <p:nvPr/>
              </p:nvCxnSpPr>
              <p:spPr>
                <a:xfrm rot="5400000">
                  <a:off x="988651" y="2175538"/>
                  <a:ext cx="180000" cy="0"/>
                </a:xfrm>
                <a:prstGeom prst="line">
                  <a:avLst/>
                </a:prstGeom>
                <a:ln w="25400">
                  <a:prstDash val="sysDot"/>
                </a:ln>
              </p:spPr>
              <p:style>
                <a:lnRef idx="1">
                  <a:schemeClr val="dk1"/>
                </a:lnRef>
                <a:fillRef idx="0">
                  <a:schemeClr val="dk1"/>
                </a:fillRef>
                <a:effectRef idx="0">
                  <a:schemeClr val="dk1"/>
                </a:effectRef>
                <a:fontRef idx="minor">
                  <a:schemeClr val="tx1"/>
                </a:fontRef>
              </p:style>
            </p:cxnSp>
            <p:cxnSp>
              <p:nvCxnSpPr>
                <p:cNvPr id="147" name="直線コネクタ 146"/>
                <p:cNvCxnSpPr/>
                <p:nvPr/>
              </p:nvCxnSpPr>
              <p:spPr>
                <a:xfrm>
                  <a:off x="1093994" y="2430001"/>
                  <a:ext cx="0" cy="455400"/>
                </a:xfrm>
                <a:prstGeom prst="line">
                  <a:avLst/>
                </a:prstGeom>
                <a:ln w="25400">
                  <a:prstDash val="sysDot"/>
                </a:ln>
              </p:spPr>
              <p:style>
                <a:lnRef idx="1">
                  <a:schemeClr val="dk1"/>
                </a:lnRef>
                <a:fillRef idx="0">
                  <a:schemeClr val="dk1"/>
                </a:fillRef>
                <a:effectRef idx="0">
                  <a:schemeClr val="dk1"/>
                </a:effectRef>
                <a:fontRef idx="minor">
                  <a:schemeClr val="tx1"/>
                </a:fontRef>
              </p:style>
            </p:cxnSp>
            <p:cxnSp>
              <p:nvCxnSpPr>
                <p:cNvPr id="148" name="直線コネクタ 147"/>
                <p:cNvCxnSpPr/>
                <p:nvPr/>
              </p:nvCxnSpPr>
              <p:spPr>
                <a:xfrm rot="5400000">
                  <a:off x="1003992" y="3093651"/>
                  <a:ext cx="180000" cy="0"/>
                </a:xfrm>
                <a:prstGeom prst="line">
                  <a:avLst/>
                </a:prstGeom>
                <a:ln w="25400">
                  <a:prstDash val="sysDot"/>
                </a:ln>
              </p:spPr>
              <p:style>
                <a:lnRef idx="1">
                  <a:schemeClr val="dk1"/>
                </a:lnRef>
                <a:fillRef idx="0">
                  <a:schemeClr val="dk1"/>
                </a:fillRef>
                <a:effectRef idx="0">
                  <a:schemeClr val="dk1"/>
                </a:effectRef>
                <a:fontRef idx="minor">
                  <a:schemeClr val="tx1"/>
                </a:fontRef>
              </p:style>
            </p:cxnSp>
          </p:grpSp>
        </p:grpSp>
        <p:sp>
          <p:nvSpPr>
            <p:cNvPr id="128" name="テキスト ボックス 127"/>
            <p:cNvSpPr txBox="1"/>
            <p:nvPr/>
          </p:nvSpPr>
          <p:spPr>
            <a:xfrm>
              <a:off x="1041256" y="3605884"/>
              <a:ext cx="594001" cy="446047"/>
            </a:xfrm>
            <a:prstGeom prst="rect">
              <a:avLst/>
            </a:prstGeom>
            <a:noFill/>
          </p:spPr>
          <p:txBody>
            <a:bodyPr wrap="square" rtlCol="0">
              <a:spAutoFit/>
            </a:bodyPr>
            <a:lstStyle/>
            <a:p>
              <a:r>
                <a:rPr lang="en-US" altLang="ja-JP" sz="1000" b="1" dirty="0">
                  <a:solidFill>
                    <a:prstClr val="black"/>
                  </a:solidFill>
                </a:rPr>
                <a:t>Node</a:t>
              </a:r>
              <a:endParaRPr lang="ja-JP" altLang="en-US" sz="1600" b="1" dirty="0">
                <a:solidFill>
                  <a:prstClr val="black"/>
                </a:solidFill>
              </a:endParaRPr>
            </a:p>
          </p:txBody>
        </p:sp>
        <p:sp>
          <p:nvSpPr>
            <p:cNvPr id="129" name="テキスト ボックス 128"/>
            <p:cNvSpPr txBox="1"/>
            <p:nvPr/>
          </p:nvSpPr>
          <p:spPr>
            <a:xfrm>
              <a:off x="1953000" y="3605883"/>
              <a:ext cx="594001" cy="446047"/>
            </a:xfrm>
            <a:prstGeom prst="rect">
              <a:avLst/>
            </a:prstGeom>
            <a:noFill/>
          </p:spPr>
          <p:txBody>
            <a:bodyPr wrap="square" rtlCol="0">
              <a:spAutoFit/>
            </a:bodyPr>
            <a:lstStyle/>
            <a:p>
              <a:r>
                <a:rPr lang="en-US" altLang="ja-JP" sz="1000" b="1" dirty="0">
                  <a:solidFill>
                    <a:prstClr val="black"/>
                  </a:solidFill>
                </a:rPr>
                <a:t>Node</a:t>
              </a:r>
              <a:endParaRPr lang="ja-JP" altLang="en-US" sz="1000" b="1" dirty="0">
                <a:solidFill>
                  <a:prstClr val="black"/>
                </a:solidFill>
              </a:endParaRPr>
            </a:p>
          </p:txBody>
        </p:sp>
        <p:sp>
          <p:nvSpPr>
            <p:cNvPr id="130" name="テキスト ボックス 129"/>
            <p:cNvSpPr txBox="1"/>
            <p:nvPr/>
          </p:nvSpPr>
          <p:spPr>
            <a:xfrm>
              <a:off x="1042200" y="4504109"/>
              <a:ext cx="594001" cy="446047"/>
            </a:xfrm>
            <a:prstGeom prst="rect">
              <a:avLst/>
            </a:prstGeom>
            <a:noFill/>
          </p:spPr>
          <p:txBody>
            <a:bodyPr wrap="square" rtlCol="0">
              <a:spAutoFit/>
            </a:bodyPr>
            <a:lstStyle/>
            <a:p>
              <a:r>
                <a:rPr lang="en-US" altLang="ja-JP" sz="1000" b="1" dirty="0">
                  <a:solidFill>
                    <a:prstClr val="black"/>
                  </a:solidFill>
                </a:rPr>
                <a:t>Node</a:t>
              </a:r>
              <a:endParaRPr lang="ja-JP" altLang="en-US" sz="1000" b="1" dirty="0">
                <a:solidFill>
                  <a:prstClr val="black"/>
                </a:solidFill>
              </a:endParaRPr>
            </a:p>
          </p:txBody>
        </p:sp>
        <p:sp>
          <p:nvSpPr>
            <p:cNvPr id="131" name="テキスト ボックス 130"/>
            <p:cNvSpPr txBox="1"/>
            <p:nvPr/>
          </p:nvSpPr>
          <p:spPr>
            <a:xfrm>
              <a:off x="1953000" y="4504109"/>
              <a:ext cx="594001" cy="446047"/>
            </a:xfrm>
            <a:prstGeom prst="rect">
              <a:avLst/>
            </a:prstGeom>
            <a:noFill/>
          </p:spPr>
          <p:txBody>
            <a:bodyPr wrap="square" rtlCol="0">
              <a:spAutoFit/>
            </a:bodyPr>
            <a:lstStyle/>
            <a:p>
              <a:r>
                <a:rPr lang="en-US" altLang="ja-JP" sz="1000" b="1" dirty="0">
                  <a:solidFill>
                    <a:prstClr val="black"/>
                  </a:solidFill>
                </a:rPr>
                <a:t>Node</a:t>
              </a:r>
              <a:endParaRPr lang="ja-JP" altLang="en-US" sz="1000" b="1" dirty="0">
                <a:solidFill>
                  <a:prstClr val="black"/>
                </a:solidFill>
              </a:endParaRPr>
            </a:p>
          </p:txBody>
        </p:sp>
      </p:grpSp>
      <p:grpSp>
        <p:nvGrpSpPr>
          <p:cNvPr id="162" name="グループ化 161"/>
          <p:cNvGrpSpPr/>
          <p:nvPr/>
        </p:nvGrpSpPr>
        <p:grpSpPr>
          <a:xfrm>
            <a:off x="6309411" y="2847135"/>
            <a:ext cx="3349749" cy="3651439"/>
            <a:chOff x="4682937" y="1621513"/>
            <a:chExt cx="4137535" cy="4510176"/>
          </a:xfrm>
        </p:grpSpPr>
        <p:grpSp>
          <p:nvGrpSpPr>
            <p:cNvPr id="163" name="グループ化 162"/>
            <p:cNvGrpSpPr/>
            <p:nvPr/>
          </p:nvGrpSpPr>
          <p:grpSpPr>
            <a:xfrm>
              <a:off x="5605732" y="2524587"/>
              <a:ext cx="3214740" cy="3607102"/>
              <a:chOff x="729951" y="3003650"/>
              <a:chExt cx="3024341" cy="3096348"/>
            </a:xfrm>
          </p:grpSpPr>
          <p:grpSp>
            <p:nvGrpSpPr>
              <p:cNvPr id="168" name="グループ化 167"/>
              <p:cNvGrpSpPr/>
              <p:nvPr/>
            </p:nvGrpSpPr>
            <p:grpSpPr>
              <a:xfrm>
                <a:off x="729951" y="3003650"/>
                <a:ext cx="3024341" cy="3096348"/>
                <a:chOff x="1115612" y="1700808"/>
                <a:chExt cx="3024341" cy="3096348"/>
              </a:xfrm>
            </p:grpSpPr>
            <p:sp>
              <p:nvSpPr>
                <p:cNvPr id="178" name="フローチャート : 結合子 55"/>
                <p:cNvSpPr/>
                <p:nvPr/>
              </p:nvSpPr>
              <p:spPr>
                <a:xfrm>
                  <a:off x="1440000" y="2160000"/>
                  <a:ext cx="540000" cy="540000"/>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b="1" dirty="0">
                    <a:solidFill>
                      <a:prstClr val="black"/>
                    </a:solidFill>
                  </a:endParaRPr>
                </a:p>
              </p:txBody>
            </p:sp>
            <p:sp>
              <p:nvSpPr>
                <p:cNvPr id="179" name="フローチャート : 結合子 56"/>
                <p:cNvSpPr/>
                <p:nvPr/>
              </p:nvSpPr>
              <p:spPr>
                <a:xfrm>
                  <a:off x="2340000" y="2160000"/>
                  <a:ext cx="540000" cy="540000"/>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b="1" dirty="0">
                    <a:solidFill>
                      <a:prstClr val="black"/>
                    </a:solidFill>
                  </a:endParaRPr>
                </a:p>
              </p:txBody>
            </p:sp>
            <p:sp>
              <p:nvSpPr>
                <p:cNvPr id="180" name="フローチャート : 結合子 57"/>
                <p:cNvSpPr/>
                <p:nvPr/>
              </p:nvSpPr>
              <p:spPr>
                <a:xfrm>
                  <a:off x="3347864" y="2160000"/>
                  <a:ext cx="540000" cy="540000"/>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b="1" dirty="0">
                    <a:solidFill>
                      <a:prstClr val="black"/>
                    </a:solidFill>
                  </a:endParaRPr>
                </a:p>
              </p:txBody>
            </p:sp>
            <p:sp>
              <p:nvSpPr>
                <p:cNvPr id="181" name="フローチャート : 結合子 58"/>
                <p:cNvSpPr/>
                <p:nvPr/>
              </p:nvSpPr>
              <p:spPr>
                <a:xfrm>
                  <a:off x="1440000" y="3060000"/>
                  <a:ext cx="540000" cy="540000"/>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b="1" dirty="0">
                    <a:solidFill>
                      <a:prstClr val="black"/>
                    </a:solidFill>
                  </a:endParaRPr>
                </a:p>
              </p:txBody>
            </p:sp>
            <p:sp>
              <p:nvSpPr>
                <p:cNvPr id="182" name="フローチャート : 結合子 59"/>
                <p:cNvSpPr/>
                <p:nvPr/>
              </p:nvSpPr>
              <p:spPr>
                <a:xfrm>
                  <a:off x="2340000" y="3060000"/>
                  <a:ext cx="540000" cy="540000"/>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b="1" dirty="0">
                    <a:solidFill>
                      <a:prstClr val="black"/>
                    </a:solidFill>
                  </a:endParaRPr>
                </a:p>
              </p:txBody>
            </p:sp>
            <p:sp>
              <p:nvSpPr>
                <p:cNvPr id="183" name="フローチャート : 結合子 60"/>
                <p:cNvSpPr/>
                <p:nvPr/>
              </p:nvSpPr>
              <p:spPr>
                <a:xfrm>
                  <a:off x="3347864" y="3060000"/>
                  <a:ext cx="540000" cy="540000"/>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b="1" dirty="0">
                    <a:solidFill>
                      <a:prstClr val="black"/>
                    </a:solidFill>
                  </a:endParaRPr>
                </a:p>
              </p:txBody>
            </p:sp>
            <p:sp>
              <p:nvSpPr>
                <p:cNvPr id="184" name="フローチャート : 結合子 61"/>
                <p:cNvSpPr/>
                <p:nvPr/>
              </p:nvSpPr>
              <p:spPr>
                <a:xfrm>
                  <a:off x="1440000" y="3960000"/>
                  <a:ext cx="540000" cy="540000"/>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b="1" dirty="0">
                    <a:solidFill>
                      <a:prstClr val="black"/>
                    </a:solidFill>
                  </a:endParaRPr>
                </a:p>
              </p:txBody>
            </p:sp>
            <p:sp>
              <p:nvSpPr>
                <p:cNvPr id="185" name="フローチャート : 結合子 62"/>
                <p:cNvSpPr/>
                <p:nvPr/>
              </p:nvSpPr>
              <p:spPr>
                <a:xfrm>
                  <a:off x="2340000" y="3960000"/>
                  <a:ext cx="540000" cy="540000"/>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b="1" dirty="0">
                    <a:solidFill>
                      <a:prstClr val="black"/>
                    </a:solidFill>
                  </a:endParaRPr>
                </a:p>
              </p:txBody>
            </p:sp>
            <p:sp>
              <p:nvSpPr>
                <p:cNvPr id="186" name="フローチャート : 結合子 63"/>
                <p:cNvSpPr/>
                <p:nvPr/>
              </p:nvSpPr>
              <p:spPr>
                <a:xfrm>
                  <a:off x="3347864" y="3960000"/>
                  <a:ext cx="540000" cy="540000"/>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b="1" dirty="0">
                    <a:solidFill>
                      <a:prstClr val="black"/>
                    </a:solidFill>
                  </a:endParaRPr>
                </a:p>
              </p:txBody>
            </p:sp>
            <p:cxnSp>
              <p:nvCxnSpPr>
                <p:cNvPr id="187" name="直線コネクタ 186"/>
                <p:cNvCxnSpPr>
                  <a:stCxn id="178" idx="6"/>
                  <a:endCxn id="179" idx="2"/>
                </p:cNvCxnSpPr>
                <p:nvPr/>
              </p:nvCxnSpPr>
              <p:spPr>
                <a:xfrm>
                  <a:off x="1980000" y="2430000"/>
                  <a:ext cx="36000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88" name="直線コネクタ 187"/>
                <p:cNvCxnSpPr>
                  <a:stCxn id="181" idx="6"/>
                  <a:endCxn id="182" idx="2"/>
                </p:cNvCxnSpPr>
                <p:nvPr/>
              </p:nvCxnSpPr>
              <p:spPr>
                <a:xfrm>
                  <a:off x="1980000" y="3330000"/>
                  <a:ext cx="36000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89" name="直線コネクタ 188"/>
                <p:cNvCxnSpPr/>
                <p:nvPr/>
              </p:nvCxnSpPr>
              <p:spPr>
                <a:xfrm>
                  <a:off x="2969999" y="3330000"/>
                  <a:ext cx="252000" cy="1"/>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90" name="直線コネクタ 189"/>
                <p:cNvCxnSpPr/>
                <p:nvPr/>
              </p:nvCxnSpPr>
              <p:spPr>
                <a:xfrm flipH="1">
                  <a:off x="2969999" y="4230000"/>
                  <a:ext cx="252000" cy="0"/>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91" name="直線コネクタ 190"/>
                <p:cNvCxnSpPr>
                  <a:stCxn id="181" idx="0"/>
                  <a:endCxn id="178" idx="4"/>
                </p:cNvCxnSpPr>
                <p:nvPr/>
              </p:nvCxnSpPr>
              <p:spPr>
                <a:xfrm flipV="1">
                  <a:off x="1710000" y="2700000"/>
                  <a:ext cx="0" cy="360000"/>
                </a:xfrm>
                <a:prstGeom prst="line">
                  <a:avLst/>
                </a:prstGeom>
                <a:ln w="25400"/>
              </p:spPr>
              <p:style>
                <a:lnRef idx="1">
                  <a:schemeClr val="dk1"/>
                </a:lnRef>
                <a:fillRef idx="0">
                  <a:schemeClr val="dk1"/>
                </a:fillRef>
                <a:effectRef idx="0">
                  <a:schemeClr val="dk1"/>
                </a:effectRef>
                <a:fontRef idx="minor">
                  <a:schemeClr val="tx1"/>
                </a:fontRef>
              </p:style>
            </p:cxnSp>
            <p:cxnSp>
              <p:nvCxnSpPr>
                <p:cNvPr id="192" name="直線コネクタ 191"/>
                <p:cNvCxnSpPr>
                  <a:stCxn id="179" idx="4"/>
                  <a:endCxn id="182" idx="0"/>
                </p:cNvCxnSpPr>
                <p:nvPr/>
              </p:nvCxnSpPr>
              <p:spPr>
                <a:xfrm>
                  <a:off x="2610000" y="2700000"/>
                  <a:ext cx="0" cy="360000"/>
                </a:xfrm>
                <a:prstGeom prst="line">
                  <a:avLst/>
                </a:prstGeom>
                <a:ln w="25400"/>
              </p:spPr>
              <p:style>
                <a:lnRef idx="1">
                  <a:schemeClr val="dk1"/>
                </a:lnRef>
                <a:fillRef idx="0">
                  <a:schemeClr val="dk1"/>
                </a:fillRef>
                <a:effectRef idx="0">
                  <a:schemeClr val="dk1"/>
                </a:effectRef>
                <a:fontRef idx="minor">
                  <a:schemeClr val="tx1"/>
                </a:fontRef>
              </p:style>
            </p:cxnSp>
            <p:cxnSp>
              <p:nvCxnSpPr>
                <p:cNvPr id="193" name="直線コネクタ 192"/>
                <p:cNvCxnSpPr/>
                <p:nvPr/>
              </p:nvCxnSpPr>
              <p:spPr>
                <a:xfrm>
                  <a:off x="2969999" y="2413826"/>
                  <a:ext cx="252000" cy="0"/>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94" name="直線コネクタ 193"/>
                <p:cNvCxnSpPr/>
                <p:nvPr/>
              </p:nvCxnSpPr>
              <p:spPr>
                <a:xfrm rot="5400000">
                  <a:off x="1614600" y="3785400"/>
                  <a:ext cx="190800" cy="0"/>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95" name="直線コネクタ 194"/>
                <p:cNvCxnSpPr/>
                <p:nvPr/>
              </p:nvCxnSpPr>
              <p:spPr>
                <a:xfrm rot="5400000">
                  <a:off x="2521800" y="3785400"/>
                  <a:ext cx="190800" cy="0"/>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96" name="直線コネクタ 195"/>
                <p:cNvCxnSpPr/>
                <p:nvPr/>
              </p:nvCxnSpPr>
              <p:spPr>
                <a:xfrm rot="5400000">
                  <a:off x="3533890" y="3786489"/>
                  <a:ext cx="190800" cy="0"/>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97" name="直線コネクタ 196"/>
                <p:cNvCxnSpPr/>
                <p:nvPr/>
              </p:nvCxnSpPr>
              <p:spPr>
                <a:xfrm rot="5400000">
                  <a:off x="3522464" y="2885400"/>
                  <a:ext cx="190800" cy="0"/>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98" name="直線コネクタ 197"/>
                <p:cNvCxnSpPr/>
                <p:nvPr/>
              </p:nvCxnSpPr>
              <p:spPr>
                <a:xfrm flipH="1">
                  <a:off x="2062122" y="4239183"/>
                  <a:ext cx="180000" cy="0"/>
                </a:xfrm>
                <a:prstGeom prst="line">
                  <a:avLst/>
                </a:prstGeom>
                <a:ln w="38100">
                  <a:prstDash val="sysDot"/>
                </a:ln>
              </p:spPr>
              <p:style>
                <a:lnRef idx="1">
                  <a:schemeClr val="dk1"/>
                </a:lnRef>
                <a:fillRef idx="0">
                  <a:schemeClr val="dk1"/>
                </a:fillRef>
                <a:effectRef idx="0">
                  <a:schemeClr val="dk1"/>
                </a:effectRef>
                <a:fontRef idx="minor">
                  <a:schemeClr val="tx1"/>
                </a:fontRef>
              </p:style>
            </p:cxnSp>
            <p:grpSp>
              <p:nvGrpSpPr>
                <p:cNvPr id="199" name="グループ化 198"/>
                <p:cNvGrpSpPr/>
                <p:nvPr/>
              </p:nvGrpSpPr>
              <p:grpSpPr>
                <a:xfrm>
                  <a:off x="1115612" y="3764341"/>
                  <a:ext cx="3024341" cy="474841"/>
                  <a:chOff x="1115612" y="3764341"/>
                  <a:chExt cx="3024341" cy="474841"/>
                </a:xfrm>
              </p:grpSpPr>
              <p:sp>
                <p:nvSpPr>
                  <p:cNvPr id="237" name="円弧 236"/>
                  <p:cNvSpPr/>
                  <p:nvPr/>
                </p:nvSpPr>
                <p:spPr>
                  <a:xfrm>
                    <a:off x="3347864" y="3781089"/>
                    <a:ext cx="792089" cy="458093"/>
                  </a:xfrm>
                  <a:prstGeom prst="arc">
                    <a:avLst>
                      <a:gd name="adj1" fmla="val 16200000"/>
                      <a:gd name="adj2" fmla="val 366507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b="1" dirty="0">
                      <a:solidFill>
                        <a:prstClr val="black"/>
                      </a:solidFill>
                    </a:endParaRPr>
                  </a:p>
                </p:txBody>
              </p:sp>
              <p:cxnSp>
                <p:nvCxnSpPr>
                  <p:cNvPr id="238" name="直線コネクタ 237"/>
                  <p:cNvCxnSpPr/>
                  <p:nvPr/>
                </p:nvCxnSpPr>
                <p:spPr>
                  <a:xfrm flipH="1">
                    <a:off x="2880001" y="3781089"/>
                    <a:ext cx="637296" cy="0"/>
                  </a:xfrm>
                  <a:prstGeom prst="line">
                    <a:avLst/>
                  </a:prstGeom>
                  <a:ln w="25400">
                    <a:prstDash val="sysDot"/>
                  </a:ln>
                </p:spPr>
                <p:style>
                  <a:lnRef idx="1">
                    <a:schemeClr val="dk1"/>
                  </a:lnRef>
                  <a:fillRef idx="0">
                    <a:schemeClr val="dk1"/>
                  </a:fillRef>
                  <a:effectRef idx="0">
                    <a:schemeClr val="dk1"/>
                  </a:effectRef>
                  <a:fontRef idx="minor">
                    <a:schemeClr val="tx1"/>
                  </a:fontRef>
                </p:style>
              </p:cxnSp>
              <p:cxnSp>
                <p:nvCxnSpPr>
                  <p:cNvPr id="239" name="直線コネクタ 238"/>
                  <p:cNvCxnSpPr/>
                  <p:nvPr/>
                </p:nvCxnSpPr>
                <p:spPr>
                  <a:xfrm flipH="1">
                    <a:off x="1833474" y="3764341"/>
                    <a:ext cx="637296" cy="0"/>
                  </a:xfrm>
                  <a:prstGeom prst="line">
                    <a:avLst/>
                  </a:prstGeom>
                  <a:ln w="25400">
                    <a:prstDash val="sysDot"/>
                  </a:ln>
                </p:spPr>
                <p:style>
                  <a:lnRef idx="1">
                    <a:schemeClr val="dk1"/>
                  </a:lnRef>
                  <a:fillRef idx="0">
                    <a:schemeClr val="dk1"/>
                  </a:fillRef>
                  <a:effectRef idx="0">
                    <a:schemeClr val="dk1"/>
                  </a:effectRef>
                  <a:fontRef idx="minor">
                    <a:schemeClr val="tx1"/>
                  </a:fontRef>
                </p:style>
              </p:cxnSp>
              <p:sp>
                <p:nvSpPr>
                  <p:cNvPr id="240" name="円弧 239"/>
                  <p:cNvSpPr/>
                  <p:nvPr/>
                </p:nvSpPr>
                <p:spPr>
                  <a:xfrm rot="10800000">
                    <a:off x="1115612" y="3781089"/>
                    <a:ext cx="787175" cy="458093"/>
                  </a:xfrm>
                  <a:prstGeom prst="arc">
                    <a:avLst>
                      <a:gd name="adj1" fmla="val 17290064"/>
                      <a:gd name="adj2" fmla="val 366507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b="1" dirty="0">
                      <a:solidFill>
                        <a:prstClr val="black"/>
                      </a:solidFill>
                    </a:endParaRPr>
                  </a:p>
                </p:txBody>
              </p:sp>
            </p:grpSp>
            <p:grpSp>
              <p:nvGrpSpPr>
                <p:cNvPr id="200" name="グループ化 199"/>
                <p:cNvGrpSpPr/>
                <p:nvPr/>
              </p:nvGrpSpPr>
              <p:grpSpPr>
                <a:xfrm>
                  <a:off x="1115613" y="2855158"/>
                  <a:ext cx="3024340" cy="474841"/>
                  <a:chOff x="1115613" y="3764341"/>
                  <a:chExt cx="3024340" cy="474841"/>
                </a:xfrm>
              </p:grpSpPr>
              <p:sp>
                <p:nvSpPr>
                  <p:cNvPr id="233" name="円弧 232"/>
                  <p:cNvSpPr/>
                  <p:nvPr/>
                </p:nvSpPr>
                <p:spPr>
                  <a:xfrm>
                    <a:off x="3347864" y="3781089"/>
                    <a:ext cx="792089" cy="458093"/>
                  </a:xfrm>
                  <a:prstGeom prst="arc">
                    <a:avLst>
                      <a:gd name="adj1" fmla="val 16200000"/>
                      <a:gd name="adj2" fmla="val 366507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b="1" dirty="0">
                      <a:solidFill>
                        <a:prstClr val="black"/>
                      </a:solidFill>
                    </a:endParaRPr>
                  </a:p>
                </p:txBody>
              </p:sp>
              <p:cxnSp>
                <p:nvCxnSpPr>
                  <p:cNvPr id="234" name="直線コネクタ 233"/>
                  <p:cNvCxnSpPr/>
                  <p:nvPr/>
                </p:nvCxnSpPr>
                <p:spPr>
                  <a:xfrm flipH="1">
                    <a:off x="2880001" y="3781089"/>
                    <a:ext cx="637296" cy="0"/>
                  </a:xfrm>
                  <a:prstGeom prst="line">
                    <a:avLst/>
                  </a:prstGeom>
                  <a:ln w="25400">
                    <a:prstDash val="sysDot"/>
                  </a:ln>
                </p:spPr>
                <p:style>
                  <a:lnRef idx="1">
                    <a:schemeClr val="dk1"/>
                  </a:lnRef>
                  <a:fillRef idx="0">
                    <a:schemeClr val="dk1"/>
                  </a:fillRef>
                  <a:effectRef idx="0">
                    <a:schemeClr val="dk1"/>
                  </a:effectRef>
                  <a:fontRef idx="minor">
                    <a:schemeClr val="tx1"/>
                  </a:fontRef>
                </p:style>
              </p:cxnSp>
              <p:cxnSp>
                <p:nvCxnSpPr>
                  <p:cNvPr id="235" name="直線コネクタ 234"/>
                  <p:cNvCxnSpPr/>
                  <p:nvPr/>
                </p:nvCxnSpPr>
                <p:spPr>
                  <a:xfrm flipH="1">
                    <a:off x="1833474" y="3764341"/>
                    <a:ext cx="637296" cy="0"/>
                  </a:xfrm>
                  <a:prstGeom prst="line">
                    <a:avLst/>
                  </a:prstGeom>
                  <a:ln w="25400">
                    <a:prstDash val="sysDot"/>
                  </a:ln>
                </p:spPr>
                <p:style>
                  <a:lnRef idx="1">
                    <a:schemeClr val="dk1"/>
                  </a:lnRef>
                  <a:fillRef idx="0">
                    <a:schemeClr val="dk1"/>
                  </a:fillRef>
                  <a:effectRef idx="0">
                    <a:schemeClr val="dk1"/>
                  </a:effectRef>
                  <a:fontRef idx="minor">
                    <a:schemeClr val="tx1"/>
                  </a:fontRef>
                </p:style>
              </p:cxnSp>
              <p:sp>
                <p:nvSpPr>
                  <p:cNvPr id="236" name="円弧 235"/>
                  <p:cNvSpPr/>
                  <p:nvPr/>
                </p:nvSpPr>
                <p:spPr>
                  <a:xfrm rot="10800000">
                    <a:off x="1115613" y="3781089"/>
                    <a:ext cx="787174" cy="458093"/>
                  </a:xfrm>
                  <a:prstGeom prst="arc">
                    <a:avLst>
                      <a:gd name="adj1" fmla="val 17348660"/>
                      <a:gd name="adj2" fmla="val 366507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b="1" dirty="0">
                      <a:solidFill>
                        <a:prstClr val="black"/>
                      </a:solidFill>
                    </a:endParaRPr>
                  </a:p>
                </p:txBody>
              </p:sp>
            </p:grpSp>
            <p:grpSp>
              <p:nvGrpSpPr>
                <p:cNvPr id="201" name="グループ化 200"/>
                <p:cNvGrpSpPr/>
                <p:nvPr/>
              </p:nvGrpSpPr>
              <p:grpSpPr>
                <a:xfrm>
                  <a:off x="1115615" y="1955158"/>
                  <a:ext cx="3024338" cy="474841"/>
                  <a:chOff x="1130941" y="3764341"/>
                  <a:chExt cx="3024338" cy="474841"/>
                </a:xfrm>
              </p:grpSpPr>
              <p:sp>
                <p:nvSpPr>
                  <p:cNvPr id="229" name="円弧 228"/>
                  <p:cNvSpPr/>
                  <p:nvPr/>
                </p:nvSpPr>
                <p:spPr>
                  <a:xfrm>
                    <a:off x="3347865" y="3781089"/>
                    <a:ext cx="807414" cy="458093"/>
                  </a:xfrm>
                  <a:prstGeom prst="arc">
                    <a:avLst>
                      <a:gd name="adj1" fmla="val 16200000"/>
                      <a:gd name="adj2" fmla="val 2985691"/>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b="1" dirty="0">
                      <a:solidFill>
                        <a:prstClr val="black"/>
                      </a:solidFill>
                    </a:endParaRPr>
                  </a:p>
                </p:txBody>
              </p:sp>
              <p:cxnSp>
                <p:nvCxnSpPr>
                  <p:cNvPr id="230" name="直線コネクタ 229"/>
                  <p:cNvCxnSpPr/>
                  <p:nvPr/>
                </p:nvCxnSpPr>
                <p:spPr>
                  <a:xfrm flipH="1">
                    <a:off x="2880001" y="3781089"/>
                    <a:ext cx="637296" cy="0"/>
                  </a:xfrm>
                  <a:prstGeom prst="line">
                    <a:avLst/>
                  </a:prstGeom>
                  <a:ln w="25400">
                    <a:prstDash val="sysDot"/>
                  </a:ln>
                </p:spPr>
                <p:style>
                  <a:lnRef idx="1">
                    <a:schemeClr val="dk1"/>
                  </a:lnRef>
                  <a:fillRef idx="0">
                    <a:schemeClr val="dk1"/>
                  </a:fillRef>
                  <a:effectRef idx="0">
                    <a:schemeClr val="dk1"/>
                  </a:effectRef>
                  <a:fontRef idx="minor">
                    <a:schemeClr val="tx1"/>
                  </a:fontRef>
                </p:style>
              </p:cxnSp>
              <p:cxnSp>
                <p:nvCxnSpPr>
                  <p:cNvPr id="231" name="直線コネクタ 230"/>
                  <p:cNvCxnSpPr/>
                  <p:nvPr/>
                </p:nvCxnSpPr>
                <p:spPr>
                  <a:xfrm flipH="1">
                    <a:off x="1833474" y="3764341"/>
                    <a:ext cx="637296" cy="0"/>
                  </a:xfrm>
                  <a:prstGeom prst="line">
                    <a:avLst/>
                  </a:prstGeom>
                  <a:ln w="25400">
                    <a:prstDash val="sysDot"/>
                  </a:ln>
                </p:spPr>
                <p:style>
                  <a:lnRef idx="1">
                    <a:schemeClr val="dk1"/>
                  </a:lnRef>
                  <a:fillRef idx="0">
                    <a:schemeClr val="dk1"/>
                  </a:fillRef>
                  <a:effectRef idx="0">
                    <a:schemeClr val="dk1"/>
                  </a:effectRef>
                  <a:fontRef idx="minor">
                    <a:schemeClr val="tx1"/>
                  </a:fontRef>
                </p:style>
              </p:cxnSp>
              <p:sp>
                <p:nvSpPr>
                  <p:cNvPr id="232" name="円弧 231"/>
                  <p:cNvSpPr/>
                  <p:nvPr/>
                </p:nvSpPr>
                <p:spPr>
                  <a:xfrm rot="10800000">
                    <a:off x="1130941" y="3781089"/>
                    <a:ext cx="771846" cy="458093"/>
                  </a:xfrm>
                  <a:prstGeom prst="arc">
                    <a:avLst>
                      <a:gd name="adj1" fmla="val 17769870"/>
                      <a:gd name="adj2" fmla="val 366507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b="1" dirty="0">
                      <a:solidFill>
                        <a:prstClr val="black"/>
                      </a:solidFill>
                    </a:endParaRPr>
                  </a:p>
                </p:txBody>
              </p:sp>
            </p:grpSp>
            <p:grpSp>
              <p:nvGrpSpPr>
                <p:cNvPr id="202" name="グループ化 201"/>
                <p:cNvGrpSpPr/>
                <p:nvPr/>
              </p:nvGrpSpPr>
              <p:grpSpPr>
                <a:xfrm rot="5400000">
                  <a:off x="319961" y="3015918"/>
                  <a:ext cx="3096347" cy="466128"/>
                  <a:chOff x="1109085" y="3773055"/>
                  <a:chExt cx="3096347" cy="466128"/>
                </a:xfrm>
              </p:grpSpPr>
              <p:sp>
                <p:nvSpPr>
                  <p:cNvPr id="227" name="円弧 226"/>
                  <p:cNvSpPr/>
                  <p:nvPr/>
                </p:nvSpPr>
                <p:spPr>
                  <a:xfrm>
                    <a:off x="3418416" y="3773055"/>
                    <a:ext cx="787016" cy="458093"/>
                  </a:xfrm>
                  <a:prstGeom prst="arc">
                    <a:avLst>
                      <a:gd name="adj1" fmla="val 16200000"/>
                      <a:gd name="adj2" fmla="val 343402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b="1" dirty="0">
                      <a:solidFill>
                        <a:prstClr val="black"/>
                      </a:solidFill>
                    </a:endParaRPr>
                  </a:p>
                </p:txBody>
              </p:sp>
              <p:sp>
                <p:nvSpPr>
                  <p:cNvPr id="228" name="円弧 227"/>
                  <p:cNvSpPr/>
                  <p:nvPr/>
                </p:nvSpPr>
                <p:spPr>
                  <a:xfrm rot="10800000">
                    <a:off x="1109085" y="3781090"/>
                    <a:ext cx="793702" cy="458093"/>
                  </a:xfrm>
                  <a:prstGeom prst="arc">
                    <a:avLst>
                      <a:gd name="adj1" fmla="val 16200000"/>
                      <a:gd name="adj2" fmla="val 274172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b="1" dirty="0">
                      <a:solidFill>
                        <a:prstClr val="black"/>
                      </a:solidFill>
                    </a:endParaRPr>
                  </a:p>
                </p:txBody>
              </p:sp>
            </p:grpSp>
            <p:grpSp>
              <p:nvGrpSpPr>
                <p:cNvPr id="203" name="グループ化 202"/>
                <p:cNvGrpSpPr/>
                <p:nvPr/>
              </p:nvGrpSpPr>
              <p:grpSpPr>
                <a:xfrm rot="5400000">
                  <a:off x="1221431" y="3019935"/>
                  <a:ext cx="3096344" cy="458094"/>
                  <a:chOff x="1109084" y="3781090"/>
                  <a:chExt cx="3096344" cy="458094"/>
                </a:xfrm>
              </p:grpSpPr>
              <p:sp>
                <p:nvSpPr>
                  <p:cNvPr id="225" name="円弧 224"/>
                  <p:cNvSpPr/>
                  <p:nvPr/>
                </p:nvSpPr>
                <p:spPr>
                  <a:xfrm>
                    <a:off x="3418417" y="3781090"/>
                    <a:ext cx="787011" cy="458093"/>
                  </a:xfrm>
                  <a:prstGeom prst="arc">
                    <a:avLst>
                      <a:gd name="adj1" fmla="val 16200000"/>
                      <a:gd name="adj2" fmla="val 373315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b="1" dirty="0">
                      <a:solidFill>
                        <a:prstClr val="black"/>
                      </a:solidFill>
                    </a:endParaRPr>
                  </a:p>
                </p:txBody>
              </p:sp>
              <p:sp>
                <p:nvSpPr>
                  <p:cNvPr id="226" name="円弧 225"/>
                  <p:cNvSpPr/>
                  <p:nvPr/>
                </p:nvSpPr>
                <p:spPr>
                  <a:xfrm rot="10800000">
                    <a:off x="1109084" y="3781091"/>
                    <a:ext cx="793703" cy="458093"/>
                  </a:xfrm>
                  <a:prstGeom prst="arc">
                    <a:avLst>
                      <a:gd name="adj1" fmla="val 15901456"/>
                      <a:gd name="adj2" fmla="val 2741723"/>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b="1" dirty="0">
                      <a:solidFill>
                        <a:prstClr val="black"/>
                      </a:solidFill>
                    </a:endParaRPr>
                  </a:p>
                </p:txBody>
              </p:sp>
            </p:grpSp>
            <p:grpSp>
              <p:nvGrpSpPr>
                <p:cNvPr id="204" name="グループ化 203"/>
                <p:cNvGrpSpPr/>
                <p:nvPr/>
              </p:nvGrpSpPr>
              <p:grpSpPr>
                <a:xfrm rot="5400000">
                  <a:off x="2262479" y="3019936"/>
                  <a:ext cx="3096347" cy="458093"/>
                  <a:chOff x="1109086" y="3781090"/>
                  <a:chExt cx="3096347" cy="458093"/>
                </a:xfrm>
              </p:grpSpPr>
              <p:sp>
                <p:nvSpPr>
                  <p:cNvPr id="223" name="円弧 222"/>
                  <p:cNvSpPr/>
                  <p:nvPr/>
                </p:nvSpPr>
                <p:spPr>
                  <a:xfrm>
                    <a:off x="3418418" y="3781090"/>
                    <a:ext cx="787015" cy="458093"/>
                  </a:xfrm>
                  <a:prstGeom prst="arc">
                    <a:avLst>
                      <a:gd name="adj1" fmla="val 16200000"/>
                      <a:gd name="adj2" fmla="val 3800016"/>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b="1" dirty="0">
                      <a:solidFill>
                        <a:prstClr val="black"/>
                      </a:solidFill>
                    </a:endParaRPr>
                  </a:p>
                </p:txBody>
              </p:sp>
              <p:sp>
                <p:nvSpPr>
                  <p:cNvPr id="224" name="円弧 223"/>
                  <p:cNvSpPr/>
                  <p:nvPr/>
                </p:nvSpPr>
                <p:spPr>
                  <a:xfrm rot="10800000">
                    <a:off x="1109086" y="3781090"/>
                    <a:ext cx="793701" cy="458093"/>
                  </a:xfrm>
                  <a:prstGeom prst="arc">
                    <a:avLst>
                      <a:gd name="adj1" fmla="val 16200000"/>
                      <a:gd name="adj2" fmla="val 366507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b="1" dirty="0">
                      <a:solidFill>
                        <a:prstClr val="black"/>
                      </a:solidFill>
                    </a:endParaRPr>
                  </a:p>
                </p:txBody>
              </p:sp>
            </p:grpSp>
            <p:grpSp>
              <p:nvGrpSpPr>
                <p:cNvPr id="205" name="グループ化 204"/>
                <p:cNvGrpSpPr/>
                <p:nvPr/>
              </p:nvGrpSpPr>
              <p:grpSpPr>
                <a:xfrm>
                  <a:off x="2112261" y="2085538"/>
                  <a:ext cx="939" cy="2054462"/>
                  <a:chOff x="2112261" y="2085538"/>
                  <a:chExt cx="939" cy="2054462"/>
                </a:xfrm>
              </p:grpSpPr>
              <p:cxnSp>
                <p:nvCxnSpPr>
                  <p:cNvPr id="218" name="直線コネクタ 217"/>
                  <p:cNvCxnSpPr/>
                  <p:nvPr/>
                </p:nvCxnSpPr>
                <p:spPr>
                  <a:xfrm rot="5400000">
                    <a:off x="2022261" y="2175538"/>
                    <a:ext cx="180000" cy="0"/>
                  </a:xfrm>
                  <a:prstGeom prst="line">
                    <a:avLst/>
                  </a:prstGeom>
                  <a:ln w="25400">
                    <a:prstDash val="sysDot"/>
                  </a:ln>
                </p:spPr>
                <p:style>
                  <a:lnRef idx="1">
                    <a:schemeClr val="dk1"/>
                  </a:lnRef>
                  <a:fillRef idx="0">
                    <a:schemeClr val="dk1"/>
                  </a:fillRef>
                  <a:effectRef idx="0">
                    <a:schemeClr val="dk1"/>
                  </a:effectRef>
                  <a:fontRef idx="minor">
                    <a:schemeClr val="tx1"/>
                  </a:fontRef>
                </p:style>
              </p:cxnSp>
              <p:cxnSp>
                <p:nvCxnSpPr>
                  <p:cNvPr id="219" name="直線コネクタ 218"/>
                  <p:cNvCxnSpPr/>
                  <p:nvPr/>
                </p:nvCxnSpPr>
                <p:spPr>
                  <a:xfrm rot="5400000">
                    <a:off x="2022937" y="2610000"/>
                    <a:ext cx="180000" cy="0"/>
                  </a:xfrm>
                  <a:prstGeom prst="line">
                    <a:avLst/>
                  </a:prstGeom>
                  <a:ln w="25400">
                    <a:prstDash val="sysDot"/>
                  </a:ln>
                </p:spPr>
                <p:style>
                  <a:lnRef idx="1">
                    <a:schemeClr val="dk1"/>
                  </a:lnRef>
                  <a:fillRef idx="0">
                    <a:schemeClr val="dk1"/>
                  </a:fillRef>
                  <a:effectRef idx="0">
                    <a:schemeClr val="dk1"/>
                  </a:effectRef>
                  <a:fontRef idx="minor">
                    <a:schemeClr val="tx1"/>
                  </a:fontRef>
                </p:style>
              </p:cxnSp>
              <p:cxnSp>
                <p:nvCxnSpPr>
                  <p:cNvPr id="220" name="直線コネクタ 219"/>
                  <p:cNvCxnSpPr/>
                  <p:nvPr/>
                </p:nvCxnSpPr>
                <p:spPr>
                  <a:xfrm rot="5400000">
                    <a:off x="2023200" y="3510000"/>
                    <a:ext cx="180000" cy="0"/>
                  </a:xfrm>
                  <a:prstGeom prst="line">
                    <a:avLst/>
                  </a:prstGeom>
                  <a:ln w="25400">
                    <a:prstDash val="sysDot"/>
                  </a:ln>
                </p:spPr>
                <p:style>
                  <a:lnRef idx="1">
                    <a:schemeClr val="dk1"/>
                  </a:lnRef>
                  <a:fillRef idx="0">
                    <a:schemeClr val="dk1"/>
                  </a:fillRef>
                  <a:effectRef idx="0">
                    <a:schemeClr val="dk1"/>
                  </a:effectRef>
                  <a:fontRef idx="minor">
                    <a:schemeClr val="tx1"/>
                  </a:fontRef>
                </p:style>
              </p:cxnSp>
              <p:cxnSp>
                <p:nvCxnSpPr>
                  <p:cNvPr id="221" name="直線コネクタ 220"/>
                  <p:cNvCxnSpPr/>
                  <p:nvPr/>
                </p:nvCxnSpPr>
                <p:spPr>
                  <a:xfrm rot="5400000">
                    <a:off x="2023200" y="3093650"/>
                    <a:ext cx="180000" cy="0"/>
                  </a:xfrm>
                  <a:prstGeom prst="line">
                    <a:avLst/>
                  </a:prstGeom>
                  <a:ln w="25400">
                    <a:prstDash val="sysDot"/>
                  </a:ln>
                </p:spPr>
                <p:style>
                  <a:lnRef idx="1">
                    <a:schemeClr val="dk1"/>
                  </a:lnRef>
                  <a:fillRef idx="0">
                    <a:schemeClr val="dk1"/>
                  </a:fillRef>
                  <a:effectRef idx="0">
                    <a:schemeClr val="dk1"/>
                  </a:effectRef>
                  <a:fontRef idx="minor">
                    <a:schemeClr val="tx1"/>
                  </a:fontRef>
                </p:style>
              </p:cxnSp>
              <p:cxnSp>
                <p:nvCxnSpPr>
                  <p:cNvPr id="222" name="直線コネクタ 221"/>
                  <p:cNvCxnSpPr/>
                  <p:nvPr/>
                </p:nvCxnSpPr>
                <p:spPr>
                  <a:xfrm rot="5400000">
                    <a:off x="2023200" y="4050000"/>
                    <a:ext cx="180000" cy="0"/>
                  </a:xfrm>
                  <a:prstGeom prst="line">
                    <a:avLst/>
                  </a:prstGeom>
                  <a:ln w="25400">
                    <a:prstDash val="sysDot"/>
                  </a:ln>
                </p:spPr>
                <p:style>
                  <a:lnRef idx="1">
                    <a:schemeClr val="dk1"/>
                  </a:lnRef>
                  <a:fillRef idx="0">
                    <a:schemeClr val="dk1"/>
                  </a:fillRef>
                  <a:effectRef idx="0">
                    <a:schemeClr val="dk1"/>
                  </a:effectRef>
                  <a:fontRef idx="minor">
                    <a:schemeClr val="tx1"/>
                  </a:fontRef>
                </p:style>
              </p:cxnSp>
            </p:grpSp>
            <p:grpSp>
              <p:nvGrpSpPr>
                <p:cNvPr id="206" name="グループ化 205"/>
                <p:cNvGrpSpPr/>
                <p:nvPr/>
              </p:nvGrpSpPr>
              <p:grpSpPr>
                <a:xfrm>
                  <a:off x="2997709" y="2085538"/>
                  <a:ext cx="939" cy="2054462"/>
                  <a:chOff x="2112261" y="2085538"/>
                  <a:chExt cx="939" cy="2054462"/>
                </a:xfrm>
              </p:grpSpPr>
              <p:cxnSp>
                <p:nvCxnSpPr>
                  <p:cNvPr id="213" name="直線コネクタ 212"/>
                  <p:cNvCxnSpPr/>
                  <p:nvPr/>
                </p:nvCxnSpPr>
                <p:spPr>
                  <a:xfrm rot="5400000">
                    <a:off x="2022261" y="2175538"/>
                    <a:ext cx="180000" cy="0"/>
                  </a:xfrm>
                  <a:prstGeom prst="line">
                    <a:avLst/>
                  </a:prstGeom>
                  <a:ln w="25400">
                    <a:prstDash val="sysDot"/>
                  </a:ln>
                </p:spPr>
                <p:style>
                  <a:lnRef idx="1">
                    <a:schemeClr val="dk1"/>
                  </a:lnRef>
                  <a:fillRef idx="0">
                    <a:schemeClr val="dk1"/>
                  </a:fillRef>
                  <a:effectRef idx="0">
                    <a:schemeClr val="dk1"/>
                  </a:effectRef>
                  <a:fontRef idx="minor">
                    <a:schemeClr val="tx1"/>
                  </a:fontRef>
                </p:style>
              </p:cxnSp>
              <p:cxnSp>
                <p:nvCxnSpPr>
                  <p:cNvPr id="214" name="直線コネクタ 213"/>
                  <p:cNvCxnSpPr/>
                  <p:nvPr/>
                </p:nvCxnSpPr>
                <p:spPr>
                  <a:xfrm rot="5400000">
                    <a:off x="2022937" y="2610000"/>
                    <a:ext cx="180000" cy="0"/>
                  </a:xfrm>
                  <a:prstGeom prst="line">
                    <a:avLst/>
                  </a:prstGeom>
                  <a:ln w="25400">
                    <a:prstDash val="sysDot"/>
                  </a:ln>
                </p:spPr>
                <p:style>
                  <a:lnRef idx="1">
                    <a:schemeClr val="dk1"/>
                  </a:lnRef>
                  <a:fillRef idx="0">
                    <a:schemeClr val="dk1"/>
                  </a:fillRef>
                  <a:effectRef idx="0">
                    <a:schemeClr val="dk1"/>
                  </a:effectRef>
                  <a:fontRef idx="minor">
                    <a:schemeClr val="tx1"/>
                  </a:fontRef>
                </p:style>
              </p:cxnSp>
              <p:cxnSp>
                <p:nvCxnSpPr>
                  <p:cNvPr id="215" name="直線コネクタ 214"/>
                  <p:cNvCxnSpPr/>
                  <p:nvPr/>
                </p:nvCxnSpPr>
                <p:spPr>
                  <a:xfrm rot="5400000">
                    <a:off x="2023200" y="3510000"/>
                    <a:ext cx="180000" cy="0"/>
                  </a:xfrm>
                  <a:prstGeom prst="line">
                    <a:avLst/>
                  </a:prstGeom>
                  <a:ln w="25400">
                    <a:prstDash val="sysDot"/>
                  </a:ln>
                </p:spPr>
                <p:style>
                  <a:lnRef idx="1">
                    <a:schemeClr val="dk1"/>
                  </a:lnRef>
                  <a:fillRef idx="0">
                    <a:schemeClr val="dk1"/>
                  </a:fillRef>
                  <a:effectRef idx="0">
                    <a:schemeClr val="dk1"/>
                  </a:effectRef>
                  <a:fontRef idx="minor">
                    <a:schemeClr val="tx1"/>
                  </a:fontRef>
                </p:style>
              </p:cxnSp>
              <p:cxnSp>
                <p:nvCxnSpPr>
                  <p:cNvPr id="216" name="直線コネクタ 215"/>
                  <p:cNvCxnSpPr/>
                  <p:nvPr/>
                </p:nvCxnSpPr>
                <p:spPr>
                  <a:xfrm rot="5400000">
                    <a:off x="2023200" y="3093650"/>
                    <a:ext cx="180000" cy="0"/>
                  </a:xfrm>
                  <a:prstGeom prst="line">
                    <a:avLst/>
                  </a:prstGeom>
                  <a:ln w="25400">
                    <a:prstDash val="sysDot"/>
                  </a:ln>
                </p:spPr>
                <p:style>
                  <a:lnRef idx="1">
                    <a:schemeClr val="dk1"/>
                  </a:lnRef>
                  <a:fillRef idx="0">
                    <a:schemeClr val="dk1"/>
                  </a:fillRef>
                  <a:effectRef idx="0">
                    <a:schemeClr val="dk1"/>
                  </a:effectRef>
                  <a:fontRef idx="minor">
                    <a:schemeClr val="tx1"/>
                  </a:fontRef>
                </p:style>
              </p:cxnSp>
              <p:cxnSp>
                <p:nvCxnSpPr>
                  <p:cNvPr id="217" name="直線コネクタ 216"/>
                  <p:cNvCxnSpPr/>
                  <p:nvPr/>
                </p:nvCxnSpPr>
                <p:spPr>
                  <a:xfrm rot="5400000">
                    <a:off x="2023200" y="4050000"/>
                    <a:ext cx="180000" cy="0"/>
                  </a:xfrm>
                  <a:prstGeom prst="line">
                    <a:avLst/>
                  </a:prstGeom>
                  <a:ln w="25400">
                    <a:prstDash val="sysDot"/>
                  </a:ln>
                </p:spPr>
                <p:style>
                  <a:lnRef idx="1">
                    <a:schemeClr val="dk1"/>
                  </a:lnRef>
                  <a:fillRef idx="0">
                    <a:schemeClr val="dk1"/>
                  </a:fillRef>
                  <a:effectRef idx="0">
                    <a:schemeClr val="dk1"/>
                  </a:effectRef>
                  <a:fontRef idx="minor">
                    <a:schemeClr val="tx1"/>
                  </a:fontRef>
                </p:style>
              </p:cxnSp>
            </p:grpSp>
            <p:grpSp>
              <p:nvGrpSpPr>
                <p:cNvPr id="207" name="グループ化 206"/>
                <p:cNvGrpSpPr/>
                <p:nvPr/>
              </p:nvGrpSpPr>
              <p:grpSpPr>
                <a:xfrm>
                  <a:off x="4039699" y="2085538"/>
                  <a:ext cx="940" cy="2054462"/>
                  <a:chOff x="2112261" y="2085538"/>
                  <a:chExt cx="940" cy="2054462"/>
                </a:xfrm>
              </p:grpSpPr>
              <p:cxnSp>
                <p:nvCxnSpPr>
                  <p:cNvPr id="208" name="直線コネクタ 207"/>
                  <p:cNvCxnSpPr/>
                  <p:nvPr/>
                </p:nvCxnSpPr>
                <p:spPr>
                  <a:xfrm rot="5400000">
                    <a:off x="2022261" y="2175538"/>
                    <a:ext cx="180000" cy="0"/>
                  </a:xfrm>
                  <a:prstGeom prst="line">
                    <a:avLst/>
                  </a:prstGeom>
                  <a:ln w="25400">
                    <a:prstDash val="sysDot"/>
                  </a:ln>
                </p:spPr>
                <p:style>
                  <a:lnRef idx="1">
                    <a:schemeClr val="dk1"/>
                  </a:lnRef>
                  <a:fillRef idx="0">
                    <a:schemeClr val="dk1"/>
                  </a:fillRef>
                  <a:effectRef idx="0">
                    <a:schemeClr val="dk1"/>
                  </a:effectRef>
                  <a:fontRef idx="minor">
                    <a:schemeClr val="tx1"/>
                  </a:fontRef>
                </p:style>
              </p:cxnSp>
              <p:cxnSp>
                <p:nvCxnSpPr>
                  <p:cNvPr id="209" name="直線コネクタ 208"/>
                  <p:cNvCxnSpPr/>
                  <p:nvPr/>
                </p:nvCxnSpPr>
                <p:spPr>
                  <a:xfrm>
                    <a:off x="2113201" y="2430000"/>
                    <a:ext cx="0" cy="455400"/>
                  </a:xfrm>
                  <a:prstGeom prst="line">
                    <a:avLst/>
                  </a:prstGeom>
                  <a:ln w="25400">
                    <a:prstDash val="sysDot"/>
                  </a:ln>
                </p:spPr>
                <p:style>
                  <a:lnRef idx="1">
                    <a:schemeClr val="dk1"/>
                  </a:lnRef>
                  <a:fillRef idx="0">
                    <a:schemeClr val="dk1"/>
                  </a:fillRef>
                  <a:effectRef idx="0">
                    <a:schemeClr val="dk1"/>
                  </a:effectRef>
                  <a:fontRef idx="minor">
                    <a:schemeClr val="tx1"/>
                  </a:fontRef>
                </p:style>
              </p:cxnSp>
              <p:cxnSp>
                <p:nvCxnSpPr>
                  <p:cNvPr id="210" name="直線コネクタ 209"/>
                  <p:cNvCxnSpPr/>
                  <p:nvPr/>
                </p:nvCxnSpPr>
                <p:spPr>
                  <a:xfrm>
                    <a:off x="2113200" y="3420000"/>
                    <a:ext cx="1" cy="344341"/>
                  </a:xfrm>
                  <a:prstGeom prst="line">
                    <a:avLst/>
                  </a:prstGeom>
                  <a:ln w="25400">
                    <a:prstDash val="sysDot"/>
                  </a:ln>
                </p:spPr>
                <p:style>
                  <a:lnRef idx="1">
                    <a:schemeClr val="dk1"/>
                  </a:lnRef>
                  <a:fillRef idx="0">
                    <a:schemeClr val="dk1"/>
                  </a:fillRef>
                  <a:effectRef idx="0">
                    <a:schemeClr val="dk1"/>
                  </a:effectRef>
                  <a:fontRef idx="minor">
                    <a:schemeClr val="tx1"/>
                  </a:fontRef>
                </p:style>
              </p:cxnSp>
              <p:cxnSp>
                <p:nvCxnSpPr>
                  <p:cNvPr id="211" name="直線コネクタ 210"/>
                  <p:cNvCxnSpPr/>
                  <p:nvPr/>
                </p:nvCxnSpPr>
                <p:spPr>
                  <a:xfrm rot="5400000">
                    <a:off x="2023200" y="3093650"/>
                    <a:ext cx="180000" cy="0"/>
                  </a:xfrm>
                  <a:prstGeom prst="line">
                    <a:avLst/>
                  </a:prstGeom>
                  <a:ln w="25400">
                    <a:prstDash val="sysDot"/>
                  </a:ln>
                </p:spPr>
                <p:style>
                  <a:lnRef idx="1">
                    <a:schemeClr val="dk1"/>
                  </a:lnRef>
                  <a:fillRef idx="0">
                    <a:schemeClr val="dk1"/>
                  </a:fillRef>
                  <a:effectRef idx="0">
                    <a:schemeClr val="dk1"/>
                  </a:effectRef>
                  <a:fontRef idx="minor">
                    <a:schemeClr val="tx1"/>
                  </a:fontRef>
                </p:style>
              </p:cxnSp>
              <p:cxnSp>
                <p:nvCxnSpPr>
                  <p:cNvPr id="212" name="直線コネクタ 211"/>
                  <p:cNvCxnSpPr/>
                  <p:nvPr/>
                </p:nvCxnSpPr>
                <p:spPr>
                  <a:xfrm rot="5400000">
                    <a:off x="2023200" y="4050000"/>
                    <a:ext cx="180000" cy="0"/>
                  </a:xfrm>
                  <a:prstGeom prst="line">
                    <a:avLst/>
                  </a:prstGeom>
                  <a:ln w="25400">
                    <a:prstDash val="sysDot"/>
                  </a:ln>
                </p:spPr>
                <p:style>
                  <a:lnRef idx="1">
                    <a:schemeClr val="dk1"/>
                  </a:lnRef>
                  <a:fillRef idx="0">
                    <a:schemeClr val="dk1"/>
                  </a:fillRef>
                  <a:effectRef idx="0">
                    <a:schemeClr val="dk1"/>
                  </a:effectRef>
                  <a:fontRef idx="minor">
                    <a:schemeClr val="tx1"/>
                  </a:fontRef>
                </p:style>
              </p:cxnSp>
            </p:grpSp>
          </p:grpSp>
          <p:sp>
            <p:nvSpPr>
              <p:cNvPr id="169" name="テキスト ボックス 168"/>
              <p:cNvSpPr txBox="1"/>
              <p:nvPr/>
            </p:nvSpPr>
            <p:spPr>
              <a:xfrm>
                <a:off x="1041256" y="3605884"/>
                <a:ext cx="594002" cy="430755"/>
              </a:xfrm>
              <a:prstGeom prst="rect">
                <a:avLst/>
              </a:prstGeom>
              <a:noFill/>
            </p:spPr>
            <p:txBody>
              <a:bodyPr wrap="square" rtlCol="0">
                <a:spAutoFit/>
              </a:bodyPr>
              <a:lstStyle/>
              <a:p>
                <a:r>
                  <a:rPr lang="en-US" altLang="ja-JP" sz="900" b="1" dirty="0">
                    <a:solidFill>
                      <a:prstClr val="black"/>
                    </a:solidFill>
                  </a:rPr>
                  <a:t>Node</a:t>
                </a:r>
                <a:endParaRPr lang="ja-JP" altLang="en-US" sz="900" b="1" dirty="0">
                  <a:solidFill>
                    <a:prstClr val="black"/>
                  </a:solidFill>
                </a:endParaRPr>
              </a:p>
            </p:txBody>
          </p:sp>
          <p:sp>
            <p:nvSpPr>
              <p:cNvPr id="170" name="テキスト ボックス 169"/>
              <p:cNvSpPr txBox="1"/>
              <p:nvPr/>
            </p:nvSpPr>
            <p:spPr>
              <a:xfrm>
                <a:off x="1953001" y="3605883"/>
                <a:ext cx="594002" cy="430755"/>
              </a:xfrm>
              <a:prstGeom prst="rect">
                <a:avLst/>
              </a:prstGeom>
              <a:noFill/>
            </p:spPr>
            <p:txBody>
              <a:bodyPr wrap="square" rtlCol="0">
                <a:spAutoFit/>
              </a:bodyPr>
              <a:lstStyle/>
              <a:p>
                <a:r>
                  <a:rPr lang="en-US" altLang="ja-JP" sz="900" b="1" dirty="0">
                    <a:solidFill>
                      <a:prstClr val="black"/>
                    </a:solidFill>
                  </a:rPr>
                  <a:t>Node</a:t>
                </a:r>
                <a:endParaRPr lang="ja-JP" altLang="en-US" sz="900" b="1" dirty="0">
                  <a:solidFill>
                    <a:prstClr val="black"/>
                  </a:solidFill>
                </a:endParaRPr>
              </a:p>
            </p:txBody>
          </p:sp>
          <p:sp>
            <p:nvSpPr>
              <p:cNvPr id="171" name="テキスト ボックス 170"/>
              <p:cNvSpPr txBox="1"/>
              <p:nvPr/>
            </p:nvSpPr>
            <p:spPr>
              <a:xfrm>
                <a:off x="2975115" y="3605884"/>
                <a:ext cx="594002" cy="430755"/>
              </a:xfrm>
              <a:prstGeom prst="rect">
                <a:avLst/>
              </a:prstGeom>
              <a:noFill/>
            </p:spPr>
            <p:txBody>
              <a:bodyPr wrap="square" rtlCol="0">
                <a:spAutoFit/>
              </a:bodyPr>
              <a:lstStyle/>
              <a:p>
                <a:r>
                  <a:rPr lang="en-US" altLang="ja-JP" sz="900" b="1" dirty="0">
                    <a:solidFill>
                      <a:prstClr val="black"/>
                    </a:solidFill>
                  </a:rPr>
                  <a:t>Node</a:t>
                </a:r>
                <a:endParaRPr lang="ja-JP" altLang="en-US" sz="900" b="1" dirty="0">
                  <a:solidFill>
                    <a:prstClr val="black"/>
                  </a:solidFill>
                </a:endParaRPr>
              </a:p>
            </p:txBody>
          </p:sp>
          <p:sp>
            <p:nvSpPr>
              <p:cNvPr id="172" name="テキスト ボックス 171"/>
              <p:cNvSpPr txBox="1"/>
              <p:nvPr/>
            </p:nvSpPr>
            <p:spPr>
              <a:xfrm>
                <a:off x="1042199" y="4504110"/>
                <a:ext cx="594002" cy="430755"/>
              </a:xfrm>
              <a:prstGeom prst="rect">
                <a:avLst/>
              </a:prstGeom>
              <a:noFill/>
            </p:spPr>
            <p:txBody>
              <a:bodyPr wrap="square" rtlCol="0">
                <a:spAutoFit/>
              </a:bodyPr>
              <a:lstStyle/>
              <a:p>
                <a:r>
                  <a:rPr lang="en-US" altLang="ja-JP" sz="900" b="1" dirty="0">
                    <a:solidFill>
                      <a:prstClr val="black"/>
                    </a:solidFill>
                  </a:rPr>
                  <a:t>Node</a:t>
                </a:r>
                <a:endParaRPr lang="ja-JP" altLang="en-US" sz="900" b="1" dirty="0">
                  <a:solidFill>
                    <a:prstClr val="black"/>
                  </a:solidFill>
                </a:endParaRPr>
              </a:p>
            </p:txBody>
          </p:sp>
          <p:sp>
            <p:nvSpPr>
              <p:cNvPr id="173" name="テキスト ボックス 172"/>
              <p:cNvSpPr txBox="1"/>
              <p:nvPr/>
            </p:nvSpPr>
            <p:spPr>
              <a:xfrm>
                <a:off x="1953001" y="5405885"/>
                <a:ext cx="594002" cy="430755"/>
              </a:xfrm>
              <a:prstGeom prst="rect">
                <a:avLst/>
              </a:prstGeom>
              <a:noFill/>
            </p:spPr>
            <p:txBody>
              <a:bodyPr wrap="square" rtlCol="0">
                <a:spAutoFit/>
              </a:bodyPr>
              <a:lstStyle/>
              <a:p>
                <a:r>
                  <a:rPr lang="en-US" altLang="ja-JP" sz="900" b="1" dirty="0">
                    <a:solidFill>
                      <a:prstClr val="black"/>
                    </a:solidFill>
                  </a:rPr>
                  <a:t>Node</a:t>
                </a:r>
                <a:endParaRPr lang="ja-JP" altLang="en-US" sz="900" b="1" dirty="0">
                  <a:solidFill>
                    <a:prstClr val="black"/>
                  </a:solidFill>
                </a:endParaRPr>
              </a:p>
            </p:txBody>
          </p:sp>
          <p:sp>
            <p:nvSpPr>
              <p:cNvPr id="174" name="テキスト ボックス 173"/>
              <p:cNvSpPr txBox="1"/>
              <p:nvPr/>
            </p:nvSpPr>
            <p:spPr>
              <a:xfrm>
                <a:off x="1042199" y="5405885"/>
                <a:ext cx="594002" cy="430755"/>
              </a:xfrm>
              <a:prstGeom prst="rect">
                <a:avLst/>
              </a:prstGeom>
              <a:noFill/>
            </p:spPr>
            <p:txBody>
              <a:bodyPr wrap="square" rtlCol="0">
                <a:spAutoFit/>
              </a:bodyPr>
              <a:lstStyle/>
              <a:p>
                <a:r>
                  <a:rPr lang="en-US" altLang="ja-JP" sz="900" b="1" dirty="0">
                    <a:solidFill>
                      <a:prstClr val="black"/>
                    </a:solidFill>
                  </a:rPr>
                  <a:t>Node</a:t>
                </a:r>
                <a:endParaRPr lang="ja-JP" altLang="en-US" sz="900" b="1" dirty="0">
                  <a:solidFill>
                    <a:prstClr val="black"/>
                  </a:solidFill>
                </a:endParaRPr>
              </a:p>
            </p:txBody>
          </p:sp>
          <p:sp>
            <p:nvSpPr>
              <p:cNvPr id="175" name="テキスト ボックス 174"/>
              <p:cNvSpPr txBox="1"/>
              <p:nvPr/>
            </p:nvSpPr>
            <p:spPr>
              <a:xfrm>
                <a:off x="1953001" y="4504110"/>
                <a:ext cx="594002" cy="430755"/>
              </a:xfrm>
              <a:prstGeom prst="rect">
                <a:avLst/>
              </a:prstGeom>
              <a:noFill/>
            </p:spPr>
            <p:txBody>
              <a:bodyPr wrap="square" rtlCol="0">
                <a:spAutoFit/>
              </a:bodyPr>
              <a:lstStyle/>
              <a:p>
                <a:r>
                  <a:rPr lang="en-US" altLang="ja-JP" sz="900" b="1" dirty="0">
                    <a:solidFill>
                      <a:prstClr val="black"/>
                    </a:solidFill>
                  </a:rPr>
                  <a:t>Node</a:t>
                </a:r>
                <a:endParaRPr lang="ja-JP" altLang="en-US" sz="900" b="1" dirty="0">
                  <a:solidFill>
                    <a:prstClr val="black"/>
                  </a:solidFill>
                </a:endParaRPr>
              </a:p>
            </p:txBody>
          </p:sp>
          <p:sp>
            <p:nvSpPr>
              <p:cNvPr id="176" name="テキスト ボックス 175"/>
              <p:cNvSpPr txBox="1"/>
              <p:nvPr/>
            </p:nvSpPr>
            <p:spPr>
              <a:xfrm>
                <a:off x="2975115" y="5405885"/>
                <a:ext cx="594002" cy="430755"/>
              </a:xfrm>
              <a:prstGeom prst="rect">
                <a:avLst/>
              </a:prstGeom>
              <a:noFill/>
            </p:spPr>
            <p:txBody>
              <a:bodyPr wrap="square" rtlCol="0">
                <a:spAutoFit/>
              </a:bodyPr>
              <a:lstStyle/>
              <a:p>
                <a:r>
                  <a:rPr lang="en-US" altLang="ja-JP" sz="900" b="1" dirty="0">
                    <a:solidFill>
                      <a:prstClr val="black"/>
                    </a:solidFill>
                  </a:rPr>
                  <a:t>Node</a:t>
                </a:r>
                <a:endParaRPr lang="ja-JP" altLang="en-US" sz="900" b="1" dirty="0">
                  <a:solidFill>
                    <a:prstClr val="black"/>
                  </a:solidFill>
                </a:endParaRPr>
              </a:p>
            </p:txBody>
          </p:sp>
          <p:sp>
            <p:nvSpPr>
              <p:cNvPr id="177" name="テキスト ボックス 176"/>
              <p:cNvSpPr txBox="1"/>
              <p:nvPr/>
            </p:nvSpPr>
            <p:spPr>
              <a:xfrm>
                <a:off x="2975115" y="4505885"/>
                <a:ext cx="594002" cy="430755"/>
              </a:xfrm>
              <a:prstGeom prst="rect">
                <a:avLst/>
              </a:prstGeom>
              <a:noFill/>
            </p:spPr>
            <p:txBody>
              <a:bodyPr wrap="square" rtlCol="0">
                <a:spAutoFit/>
              </a:bodyPr>
              <a:lstStyle/>
              <a:p>
                <a:r>
                  <a:rPr lang="en-US" altLang="ja-JP" sz="900" b="1" dirty="0">
                    <a:solidFill>
                      <a:prstClr val="black"/>
                    </a:solidFill>
                  </a:rPr>
                  <a:t>Node</a:t>
                </a:r>
                <a:endParaRPr lang="ja-JP" altLang="en-US" sz="900" b="1" dirty="0">
                  <a:solidFill>
                    <a:prstClr val="black"/>
                  </a:solidFill>
                </a:endParaRPr>
              </a:p>
            </p:txBody>
          </p:sp>
        </p:grpSp>
        <p:sp>
          <p:nvSpPr>
            <p:cNvPr id="164" name="左中かっこ 163"/>
            <p:cNvSpPr/>
            <p:nvPr/>
          </p:nvSpPr>
          <p:spPr>
            <a:xfrm rot="5400000">
              <a:off x="7067288" y="906647"/>
              <a:ext cx="480596" cy="2755283"/>
            </a:xfrm>
            <a:prstGeom prst="leftBrace">
              <a:avLst>
                <a:gd name="adj1" fmla="val 8333"/>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b="1" dirty="0">
                <a:solidFill>
                  <a:prstClr val="black"/>
                </a:solidFill>
              </a:endParaRPr>
            </a:p>
          </p:txBody>
        </p:sp>
        <p:sp>
          <p:nvSpPr>
            <p:cNvPr id="165" name="左中かっこ 164"/>
            <p:cNvSpPr/>
            <p:nvPr/>
          </p:nvSpPr>
          <p:spPr>
            <a:xfrm>
              <a:off x="5058505" y="3069985"/>
              <a:ext cx="480596" cy="2755283"/>
            </a:xfrm>
            <a:prstGeom prst="leftBrace">
              <a:avLst>
                <a:gd name="adj1" fmla="val 8333"/>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ja-JP" altLang="en-US" b="1" dirty="0">
                <a:solidFill>
                  <a:prstClr val="black"/>
                </a:solidFill>
              </a:endParaRPr>
            </a:p>
          </p:txBody>
        </p:sp>
        <p:sp>
          <p:nvSpPr>
            <p:cNvPr id="166" name="テキスト ボックス 165"/>
            <p:cNvSpPr txBox="1"/>
            <p:nvPr/>
          </p:nvSpPr>
          <p:spPr>
            <a:xfrm>
              <a:off x="7097971" y="1621513"/>
              <a:ext cx="703380" cy="501810"/>
            </a:xfrm>
            <a:prstGeom prst="rect">
              <a:avLst/>
            </a:prstGeom>
            <a:noFill/>
          </p:spPr>
          <p:txBody>
            <a:bodyPr wrap="square" rtlCol="0">
              <a:spAutoFit/>
            </a:bodyPr>
            <a:lstStyle/>
            <a:p>
              <a:r>
                <a:rPr lang="en-US" altLang="ja-JP" b="1" dirty="0">
                  <a:solidFill>
                    <a:prstClr val="black"/>
                  </a:solidFill>
                </a:rPr>
                <a:t>N</a:t>
              </a:r>
              <a:endParaRPr lang="ja-JP" altLang="en-US" b="1" dirty="0">
                <a:solidFill>
                  <a:prstClr val="black"/>
                </a:solidFill>
              </a:endParaRPr>
            </a:p>
          </p:txBody>
        </p:sp>
        <p:sp>
          <p:nvSpPr>
            <p:cNvPr id="167" name="テキスト ボックス 166"/>
            <p:cNvSpPr txBox="1"/>
            <p:nvPr/>
          </p:nvSpPr>
          <p:spPr>
            <a:xfrm>
              <a:off x="4682937" y="4204412"/>
              <a:ext cx="773719" cy="501810"/>
            </a:xfrm>
            <a:prstGeom prst="rect">
              <a:avLst/>
            </a:prstGeom>
            <a:noFill/>
          </p:spPr>
          <p:txBody>
            <a:bodyPr wrap="square" rtlCol="0">
              <a:spAutoFit/>
            </a:bodyPr>
            <a:lstStyle/>
            <a:p>
              <a:r>
                <a:rPr lang="en-US" altLang="ja-JP" b="1" dirty="0">
                  <a:solidFill>
                    <a:prstClr val="black"/>
                  </a:solidFill>
                </a:rPr>
                <a:t>N</a:t>
              </a:r>
              <a:endParaRPr lang="ja-JP" altLang="en-US" b="1" dirty="0">
                <a:solidFill>
                  <a:prstClr val="black"/>
                </a:solidFill>
              </a:endParaRPr>
            </a:p>
          </p:txBody>
        </p:sp>
      </p:grpSp>
      <p:sp>
        <p:nvSpPr>
          <p:cNvPr id="241" name="下矢印 240"/>
          <p:cNvSpPr/>
          <p:nvPr/>
        </p:nvSpPr>
        <p:spPr>
          <a:xfrm rot="16200000">
            <a:off x="4748398" y="4375318"/>
            <a:ext cx="1573577" cy="66835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dirty="0">
              <a:solidFill>
                <a:prstClr val="white"/>
              </a:solidFill>
            </a:endParaRPr>
          </a:p>
        </p:txBody>
      </p:sp>
      <p:sp>
        <p:nvSpPr>
          <p:cNvPr id="242" name="角丸四角形吹き出し 241"/>
          <p:cNvSpPr/>
          <p:nvPr/>
        </p:nvSpPr>
        <p:spPr>
          <a:xfrm>
            <a:off x="943429" y="1577216"/>
            <a:ext cx="4650235" cy="1342016"/>
          </a:xfrm>
          <a:prstGeom prst="wedgeRoundRectCallout">
            <a:avLst>
              <a:gd name="adj1" fmla="val 39977"/>
              <a:gd name="adj2" fmla="val 10773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000" dirty="0"/>
              <a:t>ネットワークの規模が大きくなる</a:t>
            </a:r>
            <a:endParaRPr lang="en-US" altLang="ja-JP" sz="2000" dirty="0"/>
          </a:p>
          <a:p>
            <a:pPr algn="ctr"/>
            <a:endParaRPr lang="en-US" altLang="ja-JP" sz="1000" dirty="0"/>
          </a:p>
          <a:p>
            <a:pPr algn="ctr"/>
            <a:r>
              <a:rPr lang="ja-JP" altLang="en-US" sz="2000" dirty="0"/>
              <a:t>⇒ 処理内容が膨大になり</a:t>
            </a:r>
            <a:endParaRPr lang="en-US" altLang="ja-JP" sz="2000" dirty="0"/>
          </a:p>
          <a:p>
            <a:pPr algn="ctr"/>
            <a:r>
              <a:rPr lang="ja-JP" altLang="en-US" sz="2000" u="sng" dirty="0">
                <a:solidFill>
                  <a:srgbClr val="C00000"/>
                </a:solidFill>
              </a:rPr>
              <a:t>シミュレーション速度</a:t>
            </a:r>
            <a:r>
              <a:rPr lang="ja-JP" altLang="en-US" sz="2000" dirty="0"/>
              <a:t>が低下</a:t>
            </a:r>
          </a:p>
        </p:txBody>
      </p:sp>
      <p:sp>
        <p:nvSpPr>
          <p:cNvPr id="243" name="雲 242"/>
          <p:cNvSpPr/>
          <p:nvPr/>
        </p:nvSpPr>
        <p:spPr>
          <a:xfrm>
            <a:off x="5783076" y="1395547"/>
            <a:ext cx="5378410" cy="1467715"/>
          </a:xfrm>
          <a:prstGeom prst="clou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2000" b="1" dirty="0">
                <a:solidFill>
                  <a:prstClr val="black"/>
                </a:solidFill>
              </a:rPr>
              <a:t>GPU</a:t>
            </a:r>
            <a:r>
              <a:rPr lang="ja-JP" altLang="en-US" sz="2000" b="1" dirty="0">
                <a:solidFill>
                  <a:prstClr val="black"/>
                </a:solidFill>
              </a:rPr>
              <a:t>を用いて処理を高速化</a:t>
            </a:r>
            <a:endParaRPr lang="en-US" altLang="ja-JP" sz="2000" b="1" dirty="0">
              <a:solidFill>
                <a:prstClr val="black"/>
              </a:solidFill>
            </a:endParaRPr>
          </a:p>
          <a:p>
            <a:pPr algn="ctr"/>
            <a:r>
              <a:rPr lang="ja-JP" altLang="en-US" sz="2000" b="1" dirty="0">
                <a:solidFill>
                  <a:prstClr val="black"/>
                </a:solidFill>
              </a:rPr>
              <a:t>シミュレーション速度の向上</a:t>
            </a:r>
          </a:p>
        </p:txBody>
      </p:sp>
      <p:sp>
        <p:nvSpPr>
          <p:cNvPr id="244" name="右矢印 243"/>
          <p:cNvSpPr/>
          <p:nvPr/>
        </p:nvSpPr>
        <p:spPr>
          <a:xfrm>
            <a:off x="5328508" y="1921988"/>
            <a:ext cx="731244" cy="7189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Tree>
    <p:extLst>
      <p:ext uri="{BB962C8B-B14F-4D97-AF65-F5344CB8AC3E}">
        <p14:creationId xmlns:p14="http://schemas.microsoft.com/office/powerpoint/2010/main" val="38503826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ネットワーク班に入ると</a:t>
            </a:r>
            <a:r>
              <a:rPr kumimoji="1" lang="en-US" altLang="ja-JP" dirty="0" smtClean="0"/>
              <a:t>…</a:t>
            </a:r>
            <a:endParaRPr kumimoji="1" lang="ja-JP" altLang="en-US" dirty="0"/>
          </a:p>
        </p:txBody>
      </p:sp>
      <p:sp>
        <p:nvSpPr>
          <p:cNvPr id="3" name="コンテンツ プレースホルダー 2"/>
          <p:cNvSpPr>
            <a:spLocks noGrp="1"/>
          </p:cNvSpPr>
          <p:nvPr>
            <p:ph idx="1"/>
          </p:nvPr>
        </p:nvSpPr>
        <p:spPr>
          <a:xfrm>
            <a:off x="609599" y="1600200"/>
            <a:ext cx="11335657" cy="4876800"/>
          </a:xfrm>
        </p:spPr>
        <p:txBody>
          <a:bodyPr>
            <a:normAutofit/>
          </a:bodyPr>
          <a:lstStyle/>
          <a:p>
            <a:r>
              <a:rPr kumimoji="1" lang="ja-JP" altLang="en-US" sz="2800" dirty="0" smtClean="0"/>
              <a:t>横田先生から直々にご指導頂ける！</a:t>
            </a:r>
            <a:endParaRPr kumimoji="1" lang="en-US" altLang="ja-JP" sz="2800" dirty="0" smtClean="0"/>
          </a:p>
          <a:p>
            <a:pPr lvl="1"/>
            <a:r>
              <a:rPr kumimoji="1" lang="en-US" altLang="ja-JP" sz="2400" dirty="0" smtClean="0"/>
              <a:t>(</a:t>
            </a:r>
            <a:r>
              <a:rPr kumimoji="1" lang="ja-JP" altLang="en-US" sz="2400" dirty="0" smtClean="0"/>
              <a:t>機会が増える</a:t>
            </a:r>
            <a:r>
              <a:rPr kumimoji="1" lang="en-US" altLang="ja-JP" sz="2400" dirty="0" smtClean="0"/>
              <a:t>)</a:t>
            </a:r>
          </a:p>
          <a:p>
            <a:pPr lvl="1"/>
            <a:endParaRPr kumimoji="1" lang="en-US" altLang="ja-JP" sz="2400" dirty="0" smtClean="0"/>
          </a:p>
          <a:p>
            <a:r>
              <a:rPr lang="ja-JP" altLang="en-US" sz="2800" dirty="0" smtClean="0"/>
              <a:t>友達にドヤ顔できる！</a:t>
            </a:r>
            <a:endParaRPr lang="en-US" altLang="ja-JP" sz="2800" dirty="0" smtClean="0"/>
          </a:p>
          <a:p>
            <a:pPr lvl="1"/>
            <a:r>
              <a:rPr kumimoji="1" lang="ja-JP" altLang="en-US" sz="2400" dirty="0" smtClean="0"/>
              <a:t>ネットワークの研究してるっていうと難しいことやってるんだねって言われる</a:t>
            </a:r>
            <a:endParaRPr kumimoji="1" lang="en-US" altLang="ja-JP" sz="2400" dirty="0" smtClean="0"/>
          </a:p>
          <a:p>
            <a:pPr lvl="1"/>
            <a:endParaRPr kumimoji="1" lang="en-US" altLang="ja-JP" sz="2400" dirty="0" smtClean="0"/>
          </a:p>
          <a:p>
            <a:r>
              <a:rPr lang="ja-JP" altLang="en-US" sz="2800" dirty="0" smtClean="0"/>
              <a:t>スパコンとか大規模並列計算機システムに少し詳しくなる</a:t>
            </a:r>
            <a:endParaRPr lang="en-US" altLang="ja-JP" sz="2800" dirty="0" smtClean="0"/>
          </a:p>
          <a:p>
            <a:pPr lvl="1"/>
            <a:r>
              <a:rPr kumimoji="1" lang="ja-JP" altLang="en-US" sz="2400" dirty="0" smtClean="0"/>
              <a:t>今後新薬開発とかで重要になってくる</a:t>
            </a:r>
            <a:r>
              <a:rPr kumimoji="1" lang="en-US" altLang="ja-JP" sz="2400" dirty="0" smtClean="0"/>
              <a:t>(</a:t>
            </a:r>
            <a:r>
              <a:rPr kumimoji="1" lang="ja-JP" altLang="en-US" sz="2400" dirty="0" smtClean="0"/>
              <a:t>と思う</a:t>
            </a:r>
            <a:r>
              <a:rPr kumimoji="1" lang="en-US" altLang="ja-JP" sz="2400" dirty="0" smtClean="0"/>
              <a:t>)</a:t>
            </a:r>
            <a:endParaRPr kumimoji="1" lang="ja-JP" altLang="en-US" sz="2400" dirty="0"/>
          </a:p>
        </p:txBody>
      </p:sp>
      <p:sp>
        <p:nvSpPr>
          <p:cNvPr id="4" name="日付プレースホルダー 3"/>
          <p:cNvSpPr>
            <a:spLocks noGrp="1"/>
          </p:cNvSpPr>
          <p:nvPr>
            <p:ph type="dt" sz="half" idx="10"/>
          </p:nvPr>
        </p:nvSpPr>
        <p:spPr/>
        <p:txBody>
          <a:bodyPr/>
          <a:lstStyle/>
          <a:p>
            <a:r>
              <a:rPr kumimoji="1" lang="en-US" altLang="ja-JP" smtClean="0"/>
              <a:t>2015/10/23</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52</a:t>
            </a:fld>
            <a:endParaRPr kumimoji="1" lang="ja-JP" altLang="en-US"/>
          </a:p>
        </p:txBody>
      </p:sp>
    </p:spTree>
    <p:extLst>
      <p:ext uri="{BB962C8B-B14F-4D97-AF65-F5344CB8AC3E}">
        <p14:creationId xmlns:p14="http://schemas.microsoft.com/office/powerpoint/2010/main" val="18588559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7200" dirty="0" smtClean="0"/>
              <a:t>MIQS</a:t>
            </a:r>
            <a:endParaRPr kumimoji="1" lang="ja-JP" altLang="en-US" sz="7200"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fld id="{581540E4-5CE1-42E0-BB22-370748C95580}"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53</a:t>
            </a:fld>
            <a:endParaRPr kumimoji="1" lang="ja-JP" altLang="en-US"/>
          </a:p>
        </p:txBody>
      </p:sp>
    </p:spTree>
    <p:extLst>
      <p:ext uri="{BB962C8B-B14F-4D97-AF65-F5344CB8AC3E}">
        <p14:creationId xmlns:p14="http://schemas.microsoft.com/office/powerpoint/2010/main" val="18863305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現在行われている研究：</a:t>
            </a:r>
            <a:r>
              <a:rPr lang="en-US" altLang="ja-JP" dirty="0"/>
              <a:t>MIQS</a:t>
            </a:r>
            <a:endParaRPr kumimoji="1" lang="ja-JP" altLang="en-US" dirty="0"/>
          </a:p>
        </p:txBody>
      </p:sp>
      <p:sp>
        <p:nvSpPr>
          <p:cNvPr id="72" name="コンテンツ プレースホルダー 2"/>
          <p:cNvSpPr>
            <a:spLocks noGrp="1"/>
          </p:cNvSpPr>
          <p:nvPr>
            <p:ph idx="1"/>
          </p:nvPr>
        </p:nvSpPr>
        <p:spPr>
          <a:xfrm>
            <a:off x="430934" y="1228625"/>
            <a:ext cx="11351172" cy="4800600"/>
          </a:xfrm>
        </p:spPr>
        <p:txBody>
          <a:bodyPr/>
          <a:lstStyle/>
          <a:p>
            <a:r>
              <a:rPr kumimoji="1" lang="en-US" altLang="ja-JP" sz="3200" dirty="0" smtClean="0">
                <a:solidFill>
                  <a:srgbClr val="FF0000"/>
                </a:solidFill>
                <a:ea typeface="+mj-ea"/>
              </a:rPr>
              <a:t>MIQS</a:t>
            </a:r>
            <a:r>
              <a:rPr kumimoji="1" lang="en-US" altLang="ja-JP" sz="2800" dirty="0" smtClean="0">
                <a:ea typeface="+mj-ea"/>
              </a:rPr>
              <a:t>(</a:t>
            </a:r>
            <a:r>
              <a:rPr kumimoji="1" lang="en-US" altLang="ja-JP" sz="2800" dirty="0" smtClean="0">
                <a:solidFill>
                  <a:srgbClr val="FF0000"/>
                </a:solidFill>
                <a:ea typeface="+mj-ea"/>
              </a:rPr>
              <a:t>M</a:t>
            </a:r>
            <a:r>
              <a:rPr kumimoji="1" lang="en-US" altLang="ja-JP" sz="2800" dirty="0" smtClean="0">
                <a:ea typeface="+mj-ea"/>
              </a:rPr>
              <a:t>IPS </a:t>
            </a:r>
            <a:r>
              <a:rPr kumimoji="1" lang="en-US" altLang="ja-JP" sz="3200" dirty="0" smtClean="0">
                <a:solidFill>
                  <a:srgbClr val="FF0000"/>
                </a:solidFill>
                <a:ea typeface="+mj-ea"/>
              </a:rPr>
              <a:t>I</a:t>
            </a:r>
            <a:r>
              <a:rPr kumimoji="1" lang="en-US" altLang="ja-JP" sz="3200" dirty="0" smtClean="0">
                <a:ea typeface="+mj-ea"/>
              </a:rPr>
              <a:t>nstruction</a:t>
            </a:r>
            <a:r>
              <a:rPr kumimoji="1" lang="en-US" altLang="ja-JP" sz="2800" dirty="0" smtClean="0">
                <a:ea typeface="+mj-ea"/>
              </a:rPr>
              <a:t> processor with </a:t>
            </a:r>
            <a:r>
              <a:rPr kumimoji="1" lang="en-US" altLang="ja-JP" sz="2800" dirty="0" err="1" smtClean="0">
                <a:solidFill>
                  <a:srgbClr val="FF0000"/>
                </a:solidFill>
                <a:ea typeface="+mj-ea"/>
              </a:rPr>
              <a:t>Q</a:t>
            </a:r>
            <a:r>
              <a:rPr kumimoji="1" lang="en-US" altLang="ja-JP" sz="2800" dirty="0" err="1" smtClean="0">
                <a:ea typeface="+mj-ea"/>
              </a:rPr>
              <a:t>uadword</a:t>
            </a:r>
            <a:r>
              <a:rPr kumimoji="1" lang="en-US" altLang="ja-JP" sz="2800" dirty="0" smtClean="0">
                <a:ea typeface="+mj-ea"/>
              </a:rPr>
              <a:t> </a:t>
            </a:r>
            <a:r>
              <a:rPr kumimoji="1" lang="en-US" altLang="ja-JP" sz="2800" dirty="0" smtClean="0">
                <a:solidFill>
                  <a:srgbClr val="FF0000"/>
                </a:solidFill>
                <a:ea typeface="+mj-ea"/>
              </a:rPr>
              <a:t>S</a:t>
            </a:r>
            <a:r>
              <a:rPr kumimoji="1" lang="en-US" altLang="ja-JP" sz="2800" dirty="0" smtClean="0">
                <a:ea typeface="+mj-ea"/>
              </a:rPr>
              <a:t>IMD </a:t>
            </a:r>
            <a:r>
              <a:rPr lang="en-US" altLang="ja-JP" sz="2800" dirty="0" smtClean="0">
                <a:ea typeface="+mj-ea"/>
              </a:rPr>
              <a:t>extension</a:t>
            </a:r>
            <a:r>
              <a:rPr kumimoji="1" lang="en-US" altLang="ja-JP" sz="2800" dirty="0" smtClean="0">
                <a:ea typeface="+mj-ea"/>
              </a:rPr>
              <a:t>)</a:t>
            </a:r>
          </a:p>
          <a:p>
            <a:pPr lvl="1"/>
            <a:r>
              <a:rPr kumimoji="1" lang="ja-JP" altLang="en-US" sz="2400" dirty="0" smtClean="0">
                <a:ea typeface="+mj-ea"/>
              </a:rPr>
              <a:t>並列処理向けの</a:t>
            </a:r>
            <a:r>
              <a:rPr lang="ja-JP" altLang="en-US" sz="2400" dirty="0">
                <a:ea typeface="+mj-ea"/>
              </a:rPr>
              <a:t>ソフトコア</a:t>
            </a:r>
            <a:r>
              <a:rPr kumimoji="1" lang="ja-JP" altLang="en-US" sz="2400" dirty="0" smtClean="0">
                <a:ea typeface="+mj-ea"/>
              </a:rPr>
              <a:t>プロセッサ</a:t>
            </a:r>
            <a:endParaRPr kumimoji="1" lang="en-US" altLang="ja-JP" sz="2400" dirty="0" smtClean="0">
              <a:ea typeface="+mj-ea"/>
            </a:endParaRPr>
          </a:p>
        </p:txBody>
      </p:sp>
      <p:pic>
        <p:nvPicPr>
          <p:cNvPr id="73" name="図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9" y="3687422"/>
            <a:ext cx="4949752" cy="2656912"/>
          </a:xfrm>
          <a:prstGeom prst="rect">
            <a:avLst/>
          </a:prstGeom>
        </p:spPr>
      </p:pic>
      <p:sp>
        <p:nvSpPr>
          <p:cNvPr id="74" name="テキスト ボックス 73"/>
          <p:cNvSpPr txBox="1"/>
          <p:nvPr/>
        </p:nvSpPr>
        <p:spPr>
          <a:xfrm>
            <a:off x="693686" y="3323160"/>
            <a:ext cx="2961813" cy="369332"/>
          </a:xfrm>
          <a:prstGeom prst="rect">
            <a:avLst/>
          </a:prstGeom>
          <a:noFill/>
        </p:spPr>
        <p:txBody>
          <a:bodyPr wrap="square" rtlCol="0">
            <a:spAutoFit/>
          </a:bodyPr>
          <a:lstStyle/>
          <a:p>
            <a:pPr algn="ctr"/>
            <a:r>
              <a:rPr kumimoji="1" lang="en-US" altLang="ja-JP" dirty="0" smtClean="0"/>
              <a:t>FPGA</a:t>
            </a:r>
            <a:r>
              <a:rPr kumimoji="1" lang="ja-JP" altLang="en-US" dirty="0" smtClean="0">
                <a:latin typeface="+mj-ea"/>
                <a:ea typeface="+mj-ea"/>
              </a:rPr>
              <a:t>ボード</a:t>
            </a:r>
            <a:endParaRPr kumimoji="1" lang="ja-JP" altLang="en-US" dirty="0">
              <a:latin typeface="+mj-ea"/>
              <a:ea typeface="+mj-ea"/>
            </a:endParaRPr>
          </a:p>
        </p:txBody>
      </p:sp>
      <p:sp>
        <p:nvSpPr>
          <p:cNvPr id="75" name="円/楕円 74"/>
          <p:cNvSpPr/>
          <p:nvPr/>
        </p:nvSpPr>
        <p:spPr>
          <a:xfrm>
            <a:off x="2464367" y="4784835"/>
            <a:ext cx="762308" cy="630447"/>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角丸四角形 75"/>
          <p:cNvSpPr/>
          <p:nvPr/>
        </p:nvSpPr>
        <p:spPr>
          <a:xfrm>
            <a:off x="5255176" y="2892972"/>
            <a:ext cx="6831723" cy="3507828"/>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コネクタ 76"/>
          <p:cNvCxnSpPr>
            <a:stCxn id="75" idx="0"/>
          </p:cNvCxnSpPr>
          <p:nvPr/>
        </p:nvCxnSpPr>
        <p:spPr>
          <a:xfrm flipV="1">
            <a:off x="2845522" y="3066394"/>
            <a:ext cx="2573273" cy="171844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a:off x="2845521" y="5415282"/>
            <a:ext cx="3019251" cy="98551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日付プレースホルダー 10"/>
          <p:cNvSpPr>
            <a:spLocks noGrp="1"/>
          </p:cNvSpPr>
          <p:nvPr>
            <p:ph type="dt" sz="half" idx="10"/>
          </p:nvPr>
        </p:nvSpPr>
        <p:spPr/>
        <p:txBody>
          <a:bodyPr/>
          <a:lstStyle/>
          <a:p>
            <a:r>
              <a:rPr lang="en-US" altLang="ja-JP" smtClean="0">
                <a:solidFill>
                  <a:prstClr val="black">
                    <a:tint val="75000"/>
                  </a:prstClr>
                </a:solidFill>
              </a:rPr>
              <a:t>2015/10/23</a:t>
            </a:r>
            <a:endParaRPr lang="ja-JP" altLang="en-US">
              <a:solidFill>
                <a:prstClr val="black">
                  <a:tint val="75000"/>
                </a:prstClr>
              </a:solidFill>
            </a:endParaRPr>
          </a:p>
        </p:txBody>
      </p:sp>
      <p:sp>
        <p:nvSpPr>
          <p:cNvPr id="12" name="フッター プレースホルダー 11"/>
          <p:cNvSpPr>
            <a:spLocks noGrp="1"/>
          </p:cNvSpPr>
          <p:nvPr>
            <p:ph type="ftr" sz="quarter" idx="11"/>
          </p:nvPr>
        </p:nvSpPr>
        <p:spPr/>
        <p:txBody>
          <a:bodyPr/>
          <a:lstStyle/>
          <a:p>
            <a:r>
              <a:rPr lang="ja-JP" altLang="en-US" smtClean="0">
                <a:solidFill>
                  <a:prstClr val="black">
                    <a:tint val="75000"/>
                  </a:prstClr>
                </a:solidFill>
              </a:rPr>
              <a:t>仮配属生向け研究紹介</a:t>
            </a:r>
            <a:endParaRPr lang="ja-JP" altLang="en-US">
              <a:solidFill>
                <a:prstClr val="black">
                  <a:tint val="75000"/>
                </a:prstClr>
              </a:solidFill>
            </a:endParaRPr>
          </a:p>
        </p:txBody>
      </p:sp>
      <p:sp>
        <p:nvSpPr>
          <p:cNvPr id="14" name="スライド番号プレースホルダー 13"/>
          <p:cNvSpPr>
            <a:spLocks noGrp="1"/>
          </p:cNvSpPr>
          <p:nvPr>
            <p:ph type="sldNum" sz="quarter" idx="12"/>
          </p:nvPr>
        </p:nvSpPr>
        <p:spPr/>
        <p:txBody>
          <a:bodyPr/>
          <a:lstStyle/>
          <a:p>
            <a:fld id="{B39E22F0-9FA6-4928-BBD5-1F67C1D86580}" type="slidenum">
              <a:rPr lang="ja-JP" altLang="en-US" smtClean="0">
                <a:solidFill>
                  <a:prstClr val="black">
                    <a:tint val="75000"/>
                  </a:prstClr>
                </a:solidFill>
              </a:rPr>
              <a:pPr/>
              <a:t>54</a:t>
            </a:fld>
            <a:endParaRPr lang="ja-JP" altLang="en-US">
              <a:solidFill>
                <a:prstClr val="black">
                  <a:tint val="75000"/>
                </a:prstClr>
              </a:solidFill>
            </a:endParaRPr>
          </a:p>
        </p:txBody>
      </p:sp>
      <p:sp>
        <p:nvSpPr>
          <p:cNvPr id="15" name="正方形/長方形 14"/>
          <p:cNvSpPr/>
          <p:nvPr/>
        </p:nvSpPr>
        <p:spPr>
          <a:xfrm>
            <a:off x="3779520" y="2199294"/>
            <a:ext cx="3461070" cy="614850"/>
          </a:xfrm>
          <a:prstGeom prst="rect">
            <a:avLst/>
          </a:prstGeom>
          <a:solidFill>
            <a:srgbClr val="92D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2000" dirty="0" smtClean="0"/>
              <a:t>高</a:t>
            </a:r>
            <a:r>
              <a:rPr lang="ja-JP" altLang="en-US" sz="2000" dirty="0"/>
              <a:t>性能</a:t>
            </a:r>
            <a:r>
              <a:rPr lang="ja-JP" altLang="en-US" sz="2000" dirty="0" smtClean="0"/>
              <a:t>なメモリシステム</a:t>
            </a:r>
            <a:endParaRPr kumimoji="1" lang="ja-JP" altLang="en-US" sz="2000" dirty="0"/>
          </a:p>
        </p:txBody>
      </p:sp>
      <p:sp>
        <p:nvSpPr>
          <p:cNvPr id="129" name="正方形/長方形 128"/>
          <p:cNvSpPr/>
          <p:nvPr/>
        </p:nvSpPr>
        <p:spPr>
          <a:xfrm>
            <a:off x="365760" y="2207180"/>
            <a:ext cx="2440194" cy="60696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t>演算性能の向上</a:t>
            </a:r>
            <a:endParaRPr kumimoji="1" lang="ja-JP" altLang="en-US" sz="2000" dirty="0"/>
          </a:p>
        </p:txBody>
      </p:sp>
      <p:sp>
        <p:nvSpPr>
          <p:cNvPr id="17" name="加算記号 16"/>
          <p:cNvSpPr/>
          <p:nvPr/>
        </p:nvSpPr>
        <p:spPr>
          <a:xfrm>
            <a:off x="2963916" y="2313592"/>
            <a:ext cx="525517" cy="3941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等号 18"/>
          <p:cNvSpPr/>
          <p:nvPr/>
        </p:nvSpPr>
        <p:spPr>
          <a:xfrm>
            <a:off x="7332030" y="2226099"/>
            <a:ext cx="670911" cy="575442"/>
          </a:xfrm>
          <a:prstGeom prst="mathEqual">
            <a:avLst>
              <a:gd name="adj1" fmla="val 13931"/>
              <a:gd name="adj2" fmla="val 11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爆発 2 22"/>
          <p:cNvSpPr/>
          <p:nvPr/>
        </p:nvSpPr>
        <p:spPr>
          <a:xfrm>
            <a:off x="7893267" y="1808480"/>
            <a:ext cx="4382813" cy="1112085"/>
          </a:xfrm>
          <a:prstGeom prst="irregularSeal2">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800" dirty="0" smtClean="0">
                <a:solidFill>
                  <a:schemeClr val="bg1"/>
                </a:solidFill>
              </a:rPr>
              <a:t>高性能化</a:t>
            </a:r>
            <a:endParaRPr lang="ja-JP" altLang="en-US" sz="2800" dirty="0">
              <a:solidFill>
                <a:schemeClr val="bg1"/>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2834" y="3186978"/>
            <a:ext cx="6516407" cy="3071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81594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MIQS </a:t>
            </a:r>
            <a:r>
              <a:rPr kumimoji="1" lang="ja-JP" altLang="en-US" dirty="0" smtClean="0"/>
              <a:t>を使って</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例えば</a:t>
            </a:r>
            <a:r>
              <a:rPr lang="en-US" altLang="ja-JP" dirty="0" smtClean="0"/>
              <a:t>……</a:t>
            </a:r>
            <a:r>
              <a:rPr lang="ja-JP" altLang="en-US" dirty="0" smtClean="0"/>
              <a:t>画像処理を高速化</a:t>
            </a:r>
            <a:r>
              <a:rPr lang="en-US" altLang="ja-JP" dirty="0" smtClean="0"/>
              <a:t>, etc.</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solidFill>
                  <a:prstClr val="black">
                    <a:tint val="75000"/>
                  </a:prstClr>
                </a:solidFill>
              </a:rPr>
              <a:t>2015/10/23</a:t>
            </a:r>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r>
              <a:rPr lang="ja-JP" altLang="en-US" smtClean="0">
                <a:solidFill>
                  <a:prstClr val="black">
                    <a:tint val="75000"/>
                  </a:prstClr>
                </a:solidFill>
              </a:rPr>
              <a:t>仮配属生向け研究紹介</a:t>
            </a:r>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B39E22F0-9FA6-4928-BBD5-1F67C1D86580}" type="slidenum">
              <a:rPr lang="ja-JP" altLang="en-US" smtClean="0">
                <a:solidFill>
                  <a:prstClr val="black">
                    <a:tint val="75000"/>
                  </a:prstClr>
                </a:solidFill>
              </a:rPr>
              <a:pPr/>
              <a:t>55</a:t>
            </a:fld>
            <a:endParaRPr lang="ja-JP" altLang="en-US">
              <a:solidFill>
                <a:prstClr val="black">
                  <a:tint val="75000"/>
                </a:prstClr>
              </a:solidFill>
            </a:endParaRPr>
          </a:p>
        </p:txBody>
      </p:sp>
      <p:sp>
        <p:nvSpPr>
          <p:cNvPr id="10" name="テキスト ボックス 9"/>
          <p:cNvSpPr txBox="1"/>
          <p:nvPr/>
        </p:nvSpPr>
        <p:spPr>
          <a:xfrm>
            <a:off x="2510960" y="2092951"/>
            <a:ext cx="1569660" cy="369332"/>
          </a:xfrm>
          <a:prstGeom prst="rect">
            <a:avLst/>
          </a:prstGeom>
          <a:noFill/>
        </p:spPr>
        <p:txBody>
          <a:bodyPr wrap="none" rtlCol="0">
            <a:spAutoFit/>
          </a:bodyPr>
          <a:lstStyle/>
          <a:p>
            <a:r>
              <a:rPr lang="ja-JP" altLang="en-US" dirty="0" smtClean="0"/>
              <a:t>あるシステム</a:t>
            </a:r>
            <a:endParaRPr kumimoji="1" lang="ja-JP" altLang="en-US" dirty="0"/>
          </a:p>
        </p:txBody>
      </p:sp>
      <p:sp>
        <p:nvSpPr>
          <p:cNvPr id="11" name="テキスト ボックス 10"/>
          <p:cNvSpPr txBox="1"/>
          <p:nvPr/>
        </p:nvSpPr>
        <p:spPr>
          <a:xfrm>
            <a:off x="8382034" y="1908285"/>
            <a:ext cx="1736373" cy="369332"/>
          </a:xfrm>
          <a:prstGeom prst="rect">
            <a:avLst/>
          </a:prstGeom>
          <a:noFill/>
        </p:spPr>
        <p:txBody>
          <a:bodyPr wrap="none" rtlCol="0">
            <a:spAutoFit/>
          </a:bodyPr>
          <a:lstStyle/>
          <a:p>
            <a:r>
              <a:rPr lang="en-US" altLang="ja-JP" dirty="0" smtClean="0"/>
              <a:t>MIQS </a:t>
            </a:r>
            <a:r>
              <a:rPr lang="ja-JP" altLang="en-US" dirty="0" smtClean="0"/>
              <a:t>つかって</a:t>
            </a:r>
            <a:endParaRPr kumimoji="1" lang="ja-JP" altLang="en-US" dirty="0"/>
          </a:p>
        </p:txBody>
      </p:sp>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8434" y="3252326"/>
            <a:ext cx="918801" cy="918801"/>
          </a:xfrm>
          <a:prstGeom prst="rect">
            <a:avLst/>
          </a:prstGeom>
        </p:spPr>
      </p:pic>
      <p:sp>
        <p:nvSpPr>
          <p:cNvPr id="15" name="円形吹き出し 14"/>
          <p:cNvSpPr/>
          <p:nvPr/>
        </p:nvSpPr>
        <p:spPr>
          <a:xfrm>
            <a:off x="240633" y="2462283"/>
            <a:ext cx="2851482" cy="1038906"/>
          </a:xfrm>
          <a:prstGeom prst="wedgeEllipseCallout">
            <a:avLst>
              <a:gd name="adj1" fmla="val 53522"/>
              <a:gd name="adj2" fmla="val 4900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ハイ、チーズ</a:t>
            </a:r>
            <a:endParaRPr kumimoji="1" lang="en-US" altLang="ja-JP" dirty="0" smtClean="0">
              <a:solidFill>
                <a:schemeClr val="tx1"/>
              </a:solidFill>
            </a:endParaRPr>
          </a:p>
          <a:p>
            <a:pPr algn="ctr"/>
            <a:r>
              <a:rPr lang="ja-JP" altLang="en-US" dirty="0">
                <a:solidFill>
                  <a:schemeClr val="tx1"/>
                </a:solidFill>
              </a:rPr>
              <a:t>お</a:t>
            </a:r>
            <a:r>
              <a:rPr lang="ja-JP" altLang="en-US" dirty="0" smtClean="0">
                <a:solidFill>
                  <a:schemeClr val="tx1"/>
                </a:solidFill>
              </a:rPr>
              <a:t>、遅い・・・</a:t>
            </a:r>
            <a:endParaRPr kumimoji="1" lang="ja-JP" altLang="en-US" dirty="0">
              <a:solidFill>
                <a:schemeClr val="tx1"/>
              </a:solidFill>
            </a:endParaRPr>
          </a:p>
        </p:txBody>
      </p:sp>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4244" y="4273884"/>
            <a:ext cx="2146968" cy="2146968"/>
          </a:xfrm>
          <a:prstGeom prst="rect">
            <a:avLst/>
          </a:prstGeom>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686" y="4102768"/>
            <a:ext cx="2445609" cy="2318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曲折矢印 17"/>
          <p:cNvSpPr/>
          <p:nvPr/>
        </p:nvSpPr>
        <p:spPr>
          <a:xfrm rot="5400000">
            <a:off x="3923396" y="3143453"/>
            <a:ext cx="1293922" cy="115222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p:cNvSpPr txBox="1"/>
          <p:nvPr/>
        </p:nvSpPr>
        <p:spPr>
          <a:xfrm>
            <a:off x="4343400" y="2630731"/>
            <a:ext cx="1107996" cy="369332"/>
          </a:xfrm>
          <a:prstGeom prst="rect">
            <a:avLst/>
          </a:prstGeom>
          <a:noFill/>
        </p:spPr>
        <p:txBody>
          <a:bodyPr wrap="none" rtlCol="0">
            <a:spAutoFit/>
          </a:bodyPr>
          <a:lstStyle/>
          <a:p>
            <a:r>
              <a:rPr kumimoji="1" lang="ja-JP" altLang="en-US" dirty="0" smtClean="0"/>
              <a:t>画像処理</a:t>
            </a:r>
            <a:endParaRPr kumimoji="1" lang="ja-JP" altLang="en-US" dirty="0"/>
          </a:p>
        </p:txBody>
      </p:sp>
      <p:pic>
        <p:nvPicPr>
          <p:cNvPr id="22" name="図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69222" y="3129807"/>
            <a:ext cx="918801" cy="918801"/>
          </a:xfrm>
          <a:prstGeom prst="rect">
            <a:avLst/>
          </a:prstGeom>
        </p:spPr>
      </p:pic>
      <p:sp>
        <p:nvSpPr>
          <p:cNvPr id="23" name="円形吹き出し 22"/>
          <p:cNvSpPr/>
          <p:nvPr/>
        </p:nvSpPr>
        <p:spPr>
          <a:xfrm>
            <a:off x="6291421" y="2339764"/>
            <a:ext cx="2851482" cy="1038906"/>
          </a:xfrm>
          <a:prstGeom prst="wedgeEllipseCallout">
            <a:avLst>
              <a:gd name="adj1" fmla="val 53522"/>
              <a:gd name="adj2" fmla="val 4900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ハイ、チーズ</a:t>
            </a:r>
            <a:endParaRPr kumimoji="1" lang="en-US" altLang="ja-JP" dirty="0" smtClean="0">
              <a:solidFill>
                <a:schemeClr val="tx1"/>
              </a:solidFill>
            </a:endParaRPr>
          </a:p>
          <a:p>
            <a:pPr algn="ctr"/>
            <a:r>
              <a:rPr kumimoji="1" lang="ja-JP" altLang="en-US" dirty="0" smtClean="0">
                <a:solidFill>
                  <a:schemeClr val="tx1"/>
                </a:solidFill>
              </a:rPr>
              <a:t>早え</a:t>
            </a:r>
            <a:r>
              <a:rPr kumimoji="1" lang="ja-JP" altLang="en-US" dirty="0" err="1" smtClean="0">
                <a:solidFill>
                  <a:schemeClr val="tx1"/>
                </a:solidFill>
              </a:rPr>
              <a:t>ええ</a:t>
            </a:r>
            <a:r>
              <a:rPr kumimoji="1" lang="ja-JP" altLang="en-US" dirty="0" smtClean="0">
                <a:solidFill>
                  <a:schemeClr val="tx1"/>
                </a:solidFill>
              </a:rPr>
              <a:t>ええ！</a:t>
            </a:r>
            <a:endParaRPr kumimoji="1" lang="ja-JP" altLang="en-US" dirty="0">
              <a:solidFill>
                <a:schemeClr val="tx1"/>
              </a:solidFill>
            </a:endParaRPr>
          </a:p>
        </p:txBody>
      </p:sp>
      <p:pic>
        <p:nvPicPr>
          <p:cNvPr id="24" name="図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5032" y="4151365"/>
            <a:ext cx="2146968" cy="2146968"/>
          </a:xfrm>
          <a:prstGeom prst="rect">
            <a:avLst/>
          </a:prstGeom>
        </p:spPr>
      </p:pic>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8474" y="3980249"/>
            <a:ext cx="2445609" cy="2318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曲折矢印 25"/>
          <p:cNvSpPr/>
          <p:nvPr/>
        </p:nvSpPr>
        <p:spPr>
          <a:xfrm rot="5400000">
            <a:off x="9974184" y="3020934"/>
            <a:ext cx="1293922" cy="115222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ボックス 26"/>
          <p:cNvSpPr txBox="1"/>
          <p:nvPr/>
        </p:nvSpPr>
        <p:spPr>
          <a:xfrm>
            <a:off x="10394188" y="2508212"/>
            <a:ext cx="1107996" cy="369332"/>
          </a:xfrm>
          <a:prstGeom prst="rect">
            <a:avLst/>
          </a:prstGeom>
          <a:noFill/>
        </p:spPr>
        <p:txBody>
          <a:bodyPr wrap="none" rtlCol="0">
            <a:spAutoFit/>
          </a:bodyPr>
          <a:lstStyle/>
          <a:p>
            <a:r>
              <a:rPr kumimoji="1" lang="ja-JP" altLang="en-US" dirty="0" smtClean="0"/>
              <a:t>画像処理</a:t>
            </a:r>
            <a:endParaRPr kumimoji="1" lang="ja-JP" altLang="en-US" dirty="0"/>
          </a:p>
        </p:txBody>
      </p:sp>
      <p:cxnSp>
        <p:nvCxnSpPr>
          <p:cNvPr id="9" name="直線コネクタ 8"/>
          <p:cNvCxnSpPr/>
          <p:nvPr/>
        </p:nvCxnSpPr>
        <p:spPr>
          <a:xfrm>
            <a:off x="5931569" y="2318955"/>
            <a:ext cx="0" cy="422622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09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xEl>
                                              <p:pRg st="0" end="0"/>
                                            </p:txEl>
                                          </p:spTgt>
                                        </p:tgtEl>
                                        <p:attrNameLst>
                                          <p:attrName>style.visibility</p:attrName>
                                        </p:attrNameLst>
                                      </p:cBhvr>
                                      <p:to>
                                        <p:strVal val="visible"/>
                                      </p:to>
                                    </p:set>
                                    <p:animEffect transition="in" filter="fade">
                                      <p:cBhvr>
                                        <p:cTn id="14" dur="500"/>
                                        <p:tgtEl>
                                          <p:spTgt spid="15">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3000"/>
                                        <p:tgtEl>
                                          <p:spTgt spid="1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3000"/>
                                        <p:tgtEl>
                                          <p:spTgt spid="1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30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5">
                                            <p:txEl>
                                              <p:pRg st="1" end="1"/>
                                            </p:txEl>
                                          </p:spTgt>
                                        </p:tgtEl>
                                        <p:attrNameLst>
                                          <p:attrName>style.visibility</p:attrName>
                                        </p:attrNameLst>
                                      </p:cBhvr>
                                      <p:to>
                                        <p:strVal val="visible"/>
                                      </p:to>
                                    </p:set>
                                    <p:animEffect transition="in" filter="fade">
                                      <p:cBhvr>
                                        <p:cTn id="33" dur="500"/>
                                        <p:tgtEl>
                                          <p:spTgt spid="15">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Effect transition="in" filter="fade">
                                      <p:cBhvr>
                                        <p:cTn id="45" dur="500"/>
                                        <p:tgtEl>
                                          <p:spTgt spid="23">
                                            <p:txEl>
                                              <p:pRg st="0" end="0"/>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down)">
                                      <p:cBhvr>
                                        <p:cTn id="53" dur="500"/>
                                        <p:tgtEl>
                                          <p:spTgt spid="24"/>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down)">
                                      <p:cBhvr>
                                        <p:cTn id="56" dur="500"/>
                                        <p:tgtEl>
                                          <p:spTgt spid="27"/>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3">
                                            <p:txEl>
                                              <p:pRg st="1" end="1"/>
                                            </p:txEl>
                                          </p:spTgt>
                                        </p:tgtEl>
                                        <p:attrNameLst>
                                          <p:attrName>style.visibility</p:attrName>
                                        </p:attrNameLst>
                                      </p:cBhvr>
                                      <p:to>
                                        <p:strVal val="visible"/>
                                      </p:to>
                                    </p:set>
                                    <p:animEffect transition="in" filter="fade">
                                      <p:cBhvr>
                                        <p:cTn id="64"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p:bldP spid="23" grpId="0" animBg="1"/>
      <p:bldP spid="26" grpId="0" animBg="1"/>
      <p:bldP spid="2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0728" y="389023"/>
            <a:ext cx="10972800" cy="990600"/>
          </a:xfrm>
        </p:spPr>
        <p:txBody>
          <a:bodyPr/>
          <a:lstStyle/>
          <a:p>
            <a:r>
              <a:rPr lang="ja-JP" altLang="en-US" dirty="0" smtClean="0"/>
              <a:t>高性能化に向けて</a:t>
            </a:r>
            <a:endParaRPr lang="ja-JP" altLang="en-US" dirty="0"/>
          </a:p>
        </p:txBody>
      </p:sp>
      <p:sp>
        <p:nvSpPr>
          <p:cNvPr id="35" name="コンテンツ プレースホルダー 34"/>
          <p:cNvSpPr>
            <a:spLocks noGrp="1"/>
          </p:cNvSpPr>
          <p:nvPr>
            <p:ph sz="half" idx="1"/>
          </p:nvPr>
        </p:nvSpPr>
        <p:spPr>
          <a:xfrm>
            <a:off x="609600" y="1714337"/>
            <a:ext cx="5384800" cy="4411827"/>
          </a:xfrm>
        </p:spPr>
        <p:txBody>
          <a:bodyPr>
            <a:normAutofit/>
          </a:bodyPr>
          <a:lstStyle/>
          <a:p>
            <a:r>
              <a:rPr kumimoji="1" lang="en-US" altLang="ja-JP" sz="2400" dirty="0" smtClean="0"/>
              <a:t>SIMD</a:t>
            </a:r>
            <a:r>
              <a:rPr kumimoji="1" lang="ja-JP" altLang="en-US" sz="2400" dirty="0" smtClean="0"/>
              <a:t>演算</a:t>
            </a:r>
            <a:endParaRPr kumimoji="1" lang="en-US" altLang="ja-JP" sz="2400" dirty="0" smtClean="0"/>
          </a:p>
          <a:p>
            <a:pPr lvl="1"/>
            <a:r>
              <a:rPr lang="en-US" altLang="ja-JP" sz="2000" dirty="0" smtClean="0"/>
              <a:t>1</a:t>
            </a:r>
            <a:r>
              <a:rPr lang="ja-JP" altLang="en-US" sz="2000" dirty="0"/>
              <a:t>回</a:t>
            </a:r>
            <a:r>
              <a:rPr lang="ja-JP" altLang="en-US" sz="2000" dirty="0" smtClean="0"/>
              <a:t>で複数のデータを処理</a:t>
            </a:r>
            <a:endParaRPr kumimoji="1" lang="ja-JP" altLang="en-US" sz="2000" dirty="0"/>
          </a:p>
        </p:txBody>
      </p:sp>
      <p:sp>
        <p:nvSpPr>
          <p:cNvPr id="42" name="コンテンツ プレースホルダー 41"/>
          <p:cNvSpPr>
            <a:spLocks noGrp="1"/>
          </p:cNvSpPr>
          <p:nvPr>
            <p:ph sz="half" idx="2"/>
          </p:nvPr>
        </p:nvSpPr>
        <p:spPr>
          <a:xfrm>
            <a:off x="6197600" y="1655382"/>
            <a:ext cx="5653731" cy="4525963"/>
          </a:xfrm>
        </p:spPr>
        <p:txBody>
          <a:bodyPr>
            <a:normAutofit/>
          </a:bodyPr>
          <a:lstStyle/>
          <a:p>
            <a:r>
              <a:rPr kumimoji="1" lang="ja-JP" altLang="en-US" sz="2400" dirty="0" smtClean="0"/>
              <a:t>キャッシュと</a:t>
            </a:r>
            <a:r>
              <a:rPr kumimoji="1" lang="en-US" altLang="ja-JP" sz="2400" dirty="0" smtClean="0"/>
              <a:t>SPM </a:t>
            </a:r>
            <a:r>
              <a:rPr kumimoji="1" lang="ja-JP" altLang="en-US" sz="2400" dirty="0" smtClean="0"/>
              <a:t>を併せ持つ</a:t>
            </a:r>
            <a:endParaRPr kumimoji="1" lang="ja-JP" altLang="en-US" sz="2400" dirty="0"/>
          </a:p>
        </p:txBody>
      </p:sp>
      <p:sp>
        <p:nvSpPr>
          <p:cNvPr id="23" name="日付プレースホルダー 22"/>
          <p:cNvSpPr>
            <a:spLocks noGrp="1"/>
          </p:cNvSpPr>
          <p:nvPr>
            <p:ph type="dt" sz="half" idx="10"/>
          </p:nvPr>
        </p:nvSpPr>
        <p:spPr/>
        <p:txBody>
          <a:bodyPr/>
          <a:lstStyle/>
          <a:p>
            <a:r>
              <a:rPr lang="en-US" altLang="ja-JP" smtClean="0">
                <a:solidFill>
                  <a:prstClr val="black">
                    <a:tint val="75000"/>
                  </a:prstClr>
                </a:solidFill>
              </a:rPr>
              <a:t>2015/10/23</a:t>
            </a:r>
            <a:endParaRPr lang="ja-JP" altLang="en-US">
              <a:solidFill>
                <a:prstClr val="black">
                  <a:tint val="75000"/>
                </a:prstClr>
              </a:solidFill>
            </a:endParaRPr>
          </a:p>
        </p:txBody>
      </p:sp>
      <p:sp>
        <p:nvSpPr>
          <p:cNvPr id="24" name="フッター プレースホルダー 23"/>
          <p:cNvSpPr>
            <a:spLocks noGrp="1"/>
          </p:cNvSpPr>
          <p:nvPr>
            <p:ph type="ftr" sz="quarter" idx="11"/>
          </p:nvPr>
        </p:nvSpPr>
        <p:spPr/>
        <p:txBody>
          <a:bodyPr/>
          <a:lstStyle/>
          <a:p>
            <a:r>
              <a:rPr lang="ja-JP" altLang="en-US" smtClean="0">
                <a:solidFill>
                  <a:prstClr val="black">
                    <a:tint val="75000"/>
                  </a:prstClr>
                </a:solidFill>
              </a:rPr>
              <a:t>仮配属生向け研究紹介</a:t>
            </a:r>
            <a:endParaRPr lang="ja-JP" altLang="en-US">
              <a:solidFill>
                <a:prstClr val="black">
                  <a:tint val="75000"/>
                </a:prstClr>
              </a:solidFill>
            </a:endParaRPr>
          </a:p>
        </p:txBody>
      </p:sp>
      <p:sp>
        <p:nvSpPr>
          <p:cNvPr id="25" name="スライド番号プレースホルダー 24"/>
          <p:cNvSpPr>
            <a:spLocks noGrp="1"/>
          </p:cNvSpPr>
          <p:nvPr>
            <p:ph type="sldNum" sz="quarter" idx="12"/>
          </p:nvPr>
        </p:nvSpPr>
        <p:spPr/>
        <p:txBody>
          <a:bodyPr/>
          <a:lstStyle/>
          <a:p>
            <a:fld id="{B39E22F0-9FA6-4928-BBD5-1F67C1D86580}" type="slidenum">
              <a:rPr lang="ja-JP" altLang="en-US" smtClean="0">
                <a:solidFill>
                  <a:prstClr val="black">
                    <a:tint val="75000"/>
                  </a:prstClr>
                </a:solidFill>
              </a:rPr>
              <a:pPr/>
              <a:t>56</a:t>
            </a:fld>
            <a:endParaRPr lang="ja-JP" altLang="en-US">
              <a:solidFill>
                <a:prstClr val="black">
                  <a:tint val="75000"/>
                </a:prstClr>
              </a:solidFill>
            </a:endParaRPr>
          </a:p>
        </p:txBody>
      </p:sp>
      <p:grpSp>
        <p:nvGrpSpPr>
          <p:cNvPr id="43" name="グループ化 42"/>
          <p:cNvGrpSpPr/>
          <p:nvPr/>
        </p:nvGrpSpPr>
        <p:grpSpPr>
          <a:xfrm>
            <a:off x="1494141" y="2622433"/>
            <a:ext cx="3699651" cy="325945"/>
            <a:chOff x="1120606" y="2622432"/>
            <a:chExt cx="2774738" cy="325945"/>
          </a:xfrm>
        </p:grpSpPr>
        <p:sp>
          <p:nvSpPr>
            <p:cNvPr id="9" name="正方形/長方形 8"/>
            <p:cNvSpPr/>
            <p:nvPr/>
          </p:nvSpPr>
          <p:spPr>
            <a:xfrm>
              <a:off x="1120606" y="2622432"/>
              <a:ext cx="553080" cy="318062"/>
            </a:xfrm>
            <a:prstGeom prst="rect">
              <a:avLst/>
            </a:prstGeom>
            <a:solidFill>
              <a:srgbClr val="92D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2400" dirty="0" smtClean="0"/>
                <a:t>A1</a:t>
              </a:r>
              <a:endParaRPr kumimoji="1" lang="ja-JP" altLang="en-US" sz="2400" dirty="0"/>
            </a:p>
          </p:txBody>
        </p:sp>
        <p:sp>
          <p:nvSpPr>
            <p:cNvPr id="80" name="正方形/長方形 79"/>
            <p:cNvSpPr/>
            <p:nvPr/>
          </p:nvSpPr>
          <p:spPr>
            <a:xfrm>
              <a:off x="2156029" y="2624012"/>
              <a:ext cx="553080" cy="318062"/>
            </a:xfrm>
            <a:prstGeom prst="rect">
              <a:avLst/>
            </a:prstGeom>
            <a:solidFill>
              <a:srgbClr val="92D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ja-JP" sz="2400" dirty="0" smtClean="0"/>
                <a:t>B1</a:t>
              </a:r>
              <a:endParaRPr kumimoji="1" lang="ja-JP" altLang="en-US" sz="2400" dirty="0"/>
            </a:p>
          </p:txBody>
        </p:sp>
        <p:sp>
          <p:nvSpPr>
            <p:cNvPr id="84" name="正方形/長方形 83"/>
            <p:cNvSpPr/>
            <p:nvPr/>
          </p:nvSpPr>
          <p:spPr>
            <a:xfrm>
              <a:off x="3342264" y="2624012"/>
              <a:ext cx="553080" cy="318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2400" dirty="0"/>
                <a:t>C</a:t>
              </a:r>
              <a:r>
                <a:rPr lang="en-US" altLang="ja-JP" sz="2400" dirty="0" smtClean="0"/>
                <a:t>1</a:t>
              </a:r>
              <a:endParaRPr kumimoji="1" lang="ja-JP" altLang="en-US" sz="2400" dirty="0"/>
            </a:p>
          </p:txBody>
        </p:sp>
        <p:sp>
          <p:nvSpPr>
            <p:cNvPr id="15" name="加算記号 14"/>
            <p:cNvSpPr/>
            <p:nvPr/>
          </p:nvSpPr>
          <p:spPr>
            <a:xfrm>
              <a:off x="1733297" y="2625568"/>
              <a:ext cx="379893" cy="32280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7" name="等号 16"/>
            <p:cNvSpPr/>
            <p:nvPr/>
          </p:nvSpPr>
          <p:spPr>
            <a:xfrm>
              <a:off x="2880414" y="2627179"/>
              <a:ext cx="329613" cy="30856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grpSp>
      <p:grpSp>
        <p:nvGrpSpPr>
          <p:cNvPr id="44" name="グループ化 43"/>
          <p:cNvGrpSpPr/>
          <p:nvPr/>
        </p:nvGrpSpPr>
        <p:grpSpPr>
          <a:xfrm>
            <a:off x="1494141" y="3091623"/>
            <a:ext cx="3699651" cy="322809"/>
            <a:chOff x="1120606" y="3091622"/>
            <a:chExt cx="2774738" cy="322809"/>
          </a:xfrm>
        </p:grpSpPr>
        <p:sp>
          <p:nvSpPr>
            <p:cNvPr id="75" name="正方形/長方形 74"/>
            <p:cNvSpPr/>
            <p:nvPr/>
          </p:nvSpPr>
          <p:spPr>
            <a:xfrm>
              <a:off x="1120606" y="3093996"/>
              <a:ext cx="553080" cy="318062"/>
            </a:xfrm>
            <a:prstGeom prst="rect">
              <a:avLst/>
            </a:prstGeom>
            <a:solidFill>
              <a:srgbClr val="92D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2400" dirty="0" smtClean="0"/>
                <a:t>A2</a:t>
              </a:r>
              <a:endParaRPr kumimoji="1" lang="ja-JP" altLang="en-US" sz="2400" dirty="0"/>
            </a:p>
          </p:txBody>
        </p:sp>
        <p:sp>
          <p:nvSpPr>
            <p:cNvPr id="81" name="正方形/長方形 80"/>
            <p:cNvSpPr/>
            <p:nvPr/>
          </p:nvSpPr>
          <p:spPr>
            <a:xfrm>
              <a:off x="2156029" y="3095576"/>
              <a:ext cx="553080" cy="318062"/>
            </a:xfrm>
            <a:prstGeom prst="rect">
              <a:avLst/>
            </a:prstGeom>
            <a:solidFill>
              <a:srgbClr val="92D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2400" dirty="0" smtClean="0"/>
                <a:t>B2</a:t>
              </a:r>
              <a:endParaRPr kumimoji="1" lang="ja-JP" altLang="en-US" sz="2400" dirty="0"/>
            </a:p>
          </p:txBody>
        </p:sp>
        <p:sp>
          <p:nvSpPr>
            <p:cNvPr id="85" name="正方形/長方形 84"/>
            <p:cNvSpPr/>
            <p:nvPr/>
          </p:nvSpPr>
          <p:spPr>
            <a:xfrm>
              <a:off x="3342264" y="3095576"/>
              <a:ext cx="553080" cy="318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2400" dirty="0" smtClean="0"/>
                <a:t>C2</a:t>
              </a:r>
              <a:endParaRPr kumimoji="1" lang="ja-JP" altLang="en-US" sz="2400" dirty="0"/>
            </a:p>
          </p:txBody>
        </p:sp>
        <p:sp>
          <p:nvSpPr>
            <p:cNvPr id="133" name="加算記号 132"/>
            <p:cNvSpPr/>
            <p:nvPr/>
          </p:nvSpPr>
          <p:spPr>
            <a:xfrm>
              <a:off x="1733298" y="3091622"/>
              <a:ext cx="379893" cy="32280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1" name="等号 140"/>
            <p:cNvSpPr/>
            <p:nvPr/>
          </p:nvSpPr>
          <p:spPr>
            <a:xfrm>
              <a:off x="2880413" y="3098743"/>
              <a:ext cx="329613" cy="30856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grpSp>
      <p:grpSp>
        <p:nvGrpSpPr>
          <p:cNvPr id="45" name="グループ化 44"/>
          <p:cNvGrpSpPr/>
          <p:nvPr/>
        </p:nvGrpSpPr>
        <p:grpSpPr>
          <a:xfrm>
            <a:off x="1494141" y="3546575"/>
            <a:ext cx="3699652" cy="322809"/>
            <a:chOff x="1120605" y="3546574"/>
            <a:chExt cx="2774739" cy="322809"/>
          </a:xfrm>
        </p:grpSpPr>
        <p:sp>
          <p:nvSpPr>
            <p:cNvPr id="76" name="正方形/長方形 75"/>
            <p:cNvSpPr/>
            <p:nvPr/>
          </p:nvSpPr>
          <p:spPr>
            <a:xfrm>
              <a:off x="1120605" y="3549717"/>
              <a:ext cx="553080" cy="318062"/>
            </a:xfrm>
            <a:prstGeom prst="rect">
              <a:avLst/>
            </a:prstGeom>
            <a:solidFill>
              <a:srgbClr val="92D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2400" dirty="0" smtClean="0"/>
                <a:t>A3</a:t>
              </a:r>
              <a:endParaRPr kumimoji="1" lang="ja-JP" altLang="en-US" sz="2400" dirty="0"/>
            </a:p>
          </p:txBody>
        </p:sp>
        <p:sp>
          <p:nvSpPr>
            <p:cNvPr id="82" name="正方形/長方形 81"/>
            <p:cNvSpPr/>
            <p:nvPr/>
          </p:nvSpPr>
          <p:spPr>
            <a:xfrm>
              <a:off x="2156028" y="3551296"/>
              <a:ext cx="553080" cy="318062"/>
            </a:xfrm>
            <a:prstGeom prst="rect">
              <a:avLst/>
            </a:prstGeom>
            <a:solidFill>
              <a:srgbClr val="92D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2400" dirty="0" smtClean="0"/>
                <a:t>B3</a:t>
              </a:r>
              <a:endParaRPr kumimoji="1" lang="ja-JP" altLang="en-US" sz="2400" dirty="0"/>
            </a:p>
          </p:txBody>
        </p:sp>
        <p:sp>
          <p:nvSpPr>
            <p:cNvPr id="86" name="正方形/長方形 85"/>
            <p:cNvSpPr/>
            <p:nvPr/>
          </p:nvSpPr>
          <p:spPr>
            <a:xfrm>
              <a:off x="3342264" y="3551296"/>
              <a:ext cx="553080" cy="318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2400" dirty="0" smtClean="0"/>
                <a:t>C3</a:t>
              </a:r>
              <a:endParaRPr kumimoji="1" lang="ja-JP" altLang="en-US" sz="2400" dirty="0"/>
            </a:p>
          </p:txBody>
        </p:sp>
        <p:sp>
          <p:nvSpPr>
            <p:cNvPr id="134" name="加算記号 133"/>
            <p:cNvSpPr/>
            <p:nvPr/>
          </p:nvSpPr>
          <p:spPr>
            <a:xfrm>
              <a:off x="1733296" y="3546574"/>
              <a:ext cx="379893" cy="32280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2" name="等号 141"/>
            <p:cNvSpPr/>
            <p:nvPr/>
          </p:nvSpPr>
          <p:spPr>
            <a:xfrm>
              <a:off x="2891587" y="3554464"/>
              <a:ext cx="329613" cy="30856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grpSp>
      <p:grpSp>
        <p:nvGrpSpPr>
          <p:cNvPr id="46" name="グループ化 45"/>
          <p:cNvGrpSpPr/>
          <p:nvPr/>
        </p:nvGrpSpPr>
        <p:grpSpPr>
          <a:xfrm>
            <a:off x="1494141" y="4011786"/>
            <a:ext cx="3699652" cy="329136"/>
            <a:chOff x="1120605" y="4011786"/>
            <a:chExt cx="2774739" cy="329136"/>
          </a:xfrm>
        </p:grpSpPr>
        <p:sp>
          <p:nvSpPr>
            <p:cNvPr id="77" name="正方形/長方形 76"/>
            <p:cNvSpPr/>
            <p:nvPr/>
          </p:nvSpPr>
          <p:spPr>
            <a:xfrm>
              <a:off x="1120605" y="4021281"/>
              <a:ext cx="553080" cy="318062"/>
            </a:xfrm>
            <a:prstGeom prst="rect">
              <a:avLst/>
            </a:prstGeom>
            <a:solidFill>
              <a:srgbClr val="92D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2400" dirty="0" smtClean="0"/>
                <a:t>A4</a:t>
              </a:r>
              <a:endParaRPr kumimoji="1" lang="ja-JP" altLang="en-US" sz="2400" dirty="0"/>
            </a:p>
          </p:txBody>
        </p:sp>
        <p:sp>
          <p:nvSpPr>
            <p:cNvPr id="83" name="正方形/長方形 82"/>
            <p:cNvSpPr/>
            <p:nvPr/>
          </p:nvSpPr>
          <p:spPr>
            <a:xfrm>
              <a:off x="2156028" y="4022860"/>
              <a:ext cx="553080" cy="318062"/>
            </a:xfrm>
            <a:prstGeom prst="rect">
              <a:avLst/>
            </a:prstGeom>
            <a:solidFill>
              <a:srgbClr val="92D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2400" dirty="0" smtClean="0"/>
                <a:t>B4</a:t>
              </a:r>
              <a:endParaRPr kumimoji="1" lang="ja-JP" altLang="en-US" sz="2400" dirty="0"/>
            </a:p>
          </p:txBody>
        </p:sp>
        <p:sp>
          <p:nvSpPr>
            <p:cNvPr id="128" name="正方形/長方形 127"/>
            <p:cNvSpPr/>
            <p:nvPr/>
          </p:nvSpPr>
          <p:spPr>
            <a:xfrm>
              <a:off x="3342264" y="4022860"/>
              <a:ext cx="553080" cy="318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2400" dirty="0" smtClean="0"/>
                <a:t>C4</a:t>
              </a:r>
              <a:endParaRPr kumimoji="1" lang="ja-JP" altLang="en-US" sz="2400" dirty="0"/>
            </a:p>
          </p:txBody>
        </p:sp>
        <p:sp>
          <p:nvSpPr>
            <p:cNvPr id="135" name="加算記号 134"/>
            <p:cNvSpPr/>
            <p:nvPr/>
          </p:nvSpPr>
          <p:spPr>
            <a:xfrm>
              <a:off x="1735158" y="4011786"/>
              <a:ext cx="379893" cy="32280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3" name="等号 142"/>
            <p:cNvSpPr/>
            <p:nvPr/>
          </p:nvSpPr>
          <p:spPr>
            <a:xfrm>
              <a:off x="2891586" y="4026028"/>
              <a:ext cx="329613" cy="30856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grpSp>
      <p:grpSp>
        <p:nvGrpSpPr>
          <p:cNvPr id="21" name="グループ化 20"/>
          <p:cNvGrpSpPr/>
          <p:nvPr/>
        </p:nvGrpSpPr>
        <p:grpSpPr>
          <a:xfrm>
            <a:off x="1494141" y="4509141"/>
            <a:ext cx="3683983" cy="1839327"/>
            <a:chOff x="4834740" y="3154435"/>
            <a:chExt cx="4112193" cy="2138865"/>
          </a:xfrm>
        </p:grpSpPr>
        <p:sp>
          <p:nvSpPr>
            <p:cNvPr id="129" name="正方形/長方形 128"/>
            <p:cNvSpPr/>
            <p:nvPr/>
          </p:nvSpPr>
          <p:spPr>
            <a:xfrm>
              <a:off x="4834744" y="3179391"/>
              <a:ext cx="780393" cy="528145"/>
            </a:xfrm>
            <a:prstGeom prst="rect">
              <a:avLst/>
            </a:prstGeom>
            <a:solidFill>
              <a:srgbClr val="92D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2400" dirty="0" smtClean="0"/>
                <a:t>A1</a:t>
              </a:r>
              <a:endParaRPr kumimoji="1" lang="ja-JP" altLang="en-US" sz="2400" dirty="0"/>
            </a:p>
          </p:txBody>
        </p:sp>
        <p:sp>
          <p:nvSpPr>
            <p:cNvPr id="130" name="正方形/長方形 129"/>
            <p:cNvSpPr/>
            <p:nvPr/>
          </p:nvSpPr>
          <p:spPr>
            <a:xfrm>
              <a:off x="4834742" y="3695732"/>
              <a:ext cx="780393" cy="528145"/>
            </a:xfrm>
            <a:prstGeom prst="rect">
              <a:avLst/>
            </a:prstGeom>
            <a:solidFill>
              <a:srgbClr val="92D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2400" dirty="0" smtClean="0"/>
                <a:t>A2</a:t>
              </a:r>
              <a:endParaRPr kumimoji="1" lang="ja-JP" altLang="en-US" sz="2400" dirty="0"/>
            </a:p>
          </p:txBody>
        </p:sp>
        <p:sp>
          <p:nvSpPr>
            <p:cNvPr id="131" name="正方形/長方形 130"/>
            <p:cNvSpPr/>
            <p:nvPr/>
          </p:nvSpPr>
          <p:spPr>
            <a:xfrm>
              <a:off x="4834741" y="4226500"/>
              <a:ext cx="780393" cy="528145"/>
            </a:xfrm>
            <a:prstGeom prst="rect">
              <a:avLst/>
            </a:prstGeom>
            <a:solidFill>
              <a:srgbClr val="92D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2400" dirty="0" smtClean="0"/>
                <a:t>A3</a:t>
              </a:r>
              <a:endParaRPr kumimoji="1" lang="ja-JP" altLang="en-US" sz="2400" dirty="0"/>
            </a:p>
          </p:txBody>
        </p:sp>
        <p:sp>
          <p:nvSpPr>
            <p:cNvPr id="132" name="正方形/長方形 131"/>
            <p:cNvSpPr/>
            <p:nvPr/>
          </p:nvSpPr>
          <p:spPr>
            <a:xfrm>
              <a:off x="4834740" y="4754645"/>
              <a:ext cx="780393" cy="528145"/>
            </a:xfrm>
            <a:prstGeom prst="rect">
              <a:avLst/>
            </a:prstGeom>
            <a:solidFill>
              <a:srgbClr val="92D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2400" dirty="0" smtClean="0"/>
                <a:t>A4</a:t>
              </a:r>
              <a:endParaRPr kumimoji="1" lang="ja-JP" altLang="en-US" sz="2400" dirty="0"/>
            </a:p>
          </p:txBody>
        </p:sp>
        <p:sp>
          <p:nvSpPr>
            <p:cNvPr id="136" name="正方形/長方形 135"/>
            <p:cNvSpPr/>
            <p:nvPr/>
          </p:nvSpPr>
          <p:spPr>
            <a:xfrm>
              <a:off x="6500684" y="3189901"/>
              <a:ext cx="780393" cy="528145"/>
            </a:xfrm>
            <a:prstGeom prst="rect">
              <a:avLst/>
            </a:prstGeom>
            <a:solidFill>
              <a:srgbClr val="92D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2400" dirty="0" smtClean="0"/>
                <a:t>B1</a:t>
              </a:r>
              <a:endParaRPr kumimoji="1" lang="ja-JP" altLang="en-US" sz="2400" dirty="0"/>
            </a:p>
          </p:txBody>
        </p:sp>
        <p:sp>
          <p:nvSpPr>
            <p:cNvPr id="137" name="正方形/長方形 136"/>
            <p:cNvSpPr/>
            <p:nvPr/>
          </p:nvSpPr>
          <p:spPr>
            <a:xfrm>
              <a:off x="6500682" y="3706242"/>
              <a:ext cx="780393" cy="528145"/>
            </a:xfrm>
            <a:prstGeom prst="rect">
              <a:avLst/>
            </a:prstGeom>
            <a:solidFill>
              <a:srgbClr val="92D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2400" dirty="0" smtClean="0"/>
                <a:t>B2</a:t>
              </a:r>
              <a:endParaRPr kumimoji="1" lang="ja-JP" altLang="en-US" sz="2400" dirty="0"/>
            </a:p>
          </p:txBody>
        </p:sp>
        <p:sp>
          <p:nvSpPr>
            <p:cNvPr id="138" name="正方形/長方形 137"/>
            <p:cNvSpPr/>
            <p:nvPr/>
          </p:nvSpPr>
          <p:spPr>
            <a:xfrm>
              <a:off x="6500681" y="4237010"/>
              <a:ext cx="780393" cy="528145"/>
            </a:xfrm>
            <a:prstGeom prst="rect">
              <a:avLst/>
            </a:prstGeom>
            <a:solidFill>
              <a:srgbClr val="92D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2400" dirty="0" smtClean="0"/>
                <a:t>B3</a:t>
              </a:r>
              <a:endParaRPr kumimoji="1" lang="ja-JP" altLang="en-US" sz="2400" dirty="0"/>
            </a:p>
          </p:txBody>
        </p:sp>
        <p:sp>
          <p:nvSpPr>
            <p:cNvPr id="139" name="正方形/長方形 138"/>
            <p:cNvSpPr/>
            <p:nvPr/>
          </p:nvSpPr>
          <p:spPr>
            <a:xfrm>
              <a:off x="6500680" y="4765155"/>
              <a:ext cx="780393" cy="528145"/>
            </a:xfrm>
            <a:prstGeom prst="rect">
              <a:avLst/>
            </a:prstGeom>
            <a:solidFill>
              <a:srgbClr val="92D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2400" dirty="0" smtClean="0"/>
                <a:t>B4</a:t>
              </a:r>
              <a:endParaRPr kumimoji="1" lang="ja-JP" altLang="en-US" sz="2400" dirty="0"/>
            </a:p>
          </p:txBody>
        </p:sp>
        <p:sp>
          <p:nvSpPr>
            <p:cNvPr id="140" name="加算記号 139"/>
            <p:cNvSpPr/>
            <p:nvPr/>
          </p:nvSpPr>
          <p:spPr>
            <a:xfrm>
              <a:off x="5718778" y="3959804"/>
              <a:ext cx="621085" cy="5932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等号 15"/>
            <p:cNvSpPr/>
            <p:nvPr/>
          </p:nvSpPr>
          <p:spPr>
            <a:xfrm>
              <a:off x="7388666" y="3848829"/>
              <a:ext cx="654269" cy="815188"/>
            </a:xfrm>
            <a:prstGeom prst="mathEqual">
              <a:avLst>
                <a:gd name="adj1" fmla="val 14524"/>
                <a:gd name="adj2" fmla="val 11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145" name="正方形/長方形 144"/>
            <p:cNvSpPr/>
            <p:nvPr/>
          </p:nvSpPr>
          <p:spPr>
            <a:xfrm>
              <a:off x="8166540" y="3154435"/>
              <a:ext cx="780393" cy="5281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2400" dirty="0" smtClean="0"/>
                <a:t>C1</a:t>
              </a:r>
              <a:endParaRPr kumimoji="1" lang="ja-JP" altLang="en-US" sz="2400" dirty="0"/>
            </a:p>
          </p:txBody>
        </p:sp>
        <p:sp>
          <p:nvSpPr>
            <p:cNvPr id="146" name="正方形/長方形 145"/>
            <p:cNvSpPr/>
            <p:nvPr/>
          </p:nvSpPr>
          <p:spPr>
            <a:xfrm>
              <a:off x="8166538" y="3670776"/>
              <a:ext cx="780393" cy="5281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2400" dirty="0" smtClean="0"/>
                <a:t>C2</a:t>
              </a:r>
              <a:endParaRPr kumimoji="1" lang="ja-JP" altLang="en-US" sz="2400" dirty="0"/>
            </a:p>
          </p:txBody>
        </p:sp>
        <p:sp>
          <p:nvSpPr>
            <p:cNvPr id="147" name="正方形/長方形 146"/>
            <p:cNvSpPr/>
            <p:nvPr/>
          </p:nvSpPr>
          <p:spPr>
            <a:xfrm>
              <a:off x="8166537" y="4201544"/>
              <a:ext cx="780393" cy="5281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2400" dirty="0" smtClean="0"/>
                <a:t>C3</a:t>
              </a:r>
              <a:endParaRPr kumimoji="1" lang="ja-JP" altLang="en-US" sz="2400" dirty="0"/>
            </a:p>
          </p:txBody>
        </p:sp>
        <p:sp>
          <p:nvSpPr>
            <p:cNvPr id="148" name="正方形/長方形 147"/>
            <p:cNvSpPr/>
            <p:nvPr/>
          </p:nvSpPr>
          <p:spPr>
            <a:xfrm>
              <a:off x="8166536" y="4729689"/>
              <a:ext cx="780393" cy="5281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2400" dirty="0" smtClean="0"/>
                <a:t>C4</a:t>
              </a:r>
              <a:endParaRPr kumimoji="1" lang="ja-JP" altLang="en-US" sz="2400" dirty="0"/>
            </a:p>
          </p:txBody>
        </p:sp>
      </p:grpSp>
      <p:sp>
        <p:nvSpPr>
          <p:cNvPr id="37" name="角丸四角形 36"/>
          <p:cNvSpPr/>
          <p:nvPr/>
        </p:nvSpPr>
        <p:spPr>
          <a:xfrm>
            <a:off x="268932" y="1417638"/>
            <a:ext cx="5689600" cy="504622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910632" y="2765687"/>
            <a:ext cx="461665" cy="1246495"/>
          </a:xfrm>
          <a:prstGeom prst="rect">
            <a:avLst/>
          </a:prstGeom>
          <a:noFill/>
        </p:spPr>
        <p:txBody>
          <a:bodyPr vert="eaVert" wrap="none" rtlCol="0">
            <a:spAutoFit/>
          </a:bodyPr>
          <a:lstStyle/>
          <a:p>
            <a:r>
              <a:rPr kumimoji="1" lang="ja-JP" altLang="en-US" dirty="0" smtClean="0"/>
              <a:t>通常の演算</a:t>
            </a:r>
            <a:endParaRPr kumimoji="1" lang="ja-JP" altLang="en-US" dirty="0"/>
          </a:p>
        </p:txBody>
      </p:sp>
      <p:sp>
        <p:nvSpPr>
          <p:cNvPr id="151" name="テキスト ボックス 150"/>
          <p:cNvSpPr txBox="1"/>
          <p:nvPr/>
        </p:nvSpPr>
        <p:spPr>
          <a:xfrm>
            <a:off x="910632" y="4669280"/>
            <a:ext cx="461665" cy="1708160"/>
          </a:xfrm>
          <a:prstGeom prst="rect">
            <a:avLst/>
          </a:prstGeom>
          <a:noFill/>
        </p:spPr>
        <p:txBody>
          <a:bodyPr vert="eaVert" wrap="none" rtlCol="0">
            <a:spAutoFit/>
          </a:bodyPr>
          <a:lstStyle/>
          <a:p>
            <a:r>
              <a:rPr lang="ja-JP" altLang="en-US" dirty="0">
                <a:ea typeface="+mj-ea"/>
              </a:rPr>
              <a:t>ＳＩＭＤ</a:t>
            </a:r>
            <a:r>
              <a:rPr kumimoji="1" lang="ja-JP" altLang="en-US" dirty="0" smtClean="0"/>
              <a:t>の演算</a:t>
            </a:r>
            <a:endParaRPr kumimoji="1" lang="ja-JP" altLang="en-US" dirty="0"/>
          </a:p>
        </p:txBody>
      </p:sp>
      <p:sp>
        <p:nvSpPr>
          <p:cNvPr id="152" name="角丸四角形 151"/>
          <p:cNvSpPr/>
          <p:nvPr/>
        </p:nvSpPr>
        <p:spPr>
          <a:xfrm>
            <a:off x="6161730" y="1417638"/>
            <a:ext cx="5851593" cy="504622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円/楕円 152"/>
          <p:cNvSpPr/>
          <p:nvPr/>
        </p:nvSpPr>
        <p:spPr>
          <a:xfrm>
            <a:off x="6726621" y="1228452"/>
            <a:ext cx="4761185" cy="48588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dirty="0" smtClean="0"/>
              <a:t>高性能なメモリシステム</a:t>
            </a:r>
            <a:endParaRPr kumimoji="1" lang="ja-JP" altLang="en-US" dirty="0"/>
          </a:p>
        </p:txBody>
      </p:sp>
      <p:sp>
        <p:nvSpPr>
          <p:cNvPr id="154" name="円/楕円 153"/>
          <p:cNvSpPr/>
          <p:nvPr/>
        </p:nvSpPr>
        <p:spPr>
          <a:xfrm>
            <a:off x="733140" y="1228452"/>
            <a:ext cx="4761185" cy="4858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演算性能の向上</a:t>
            </a:r>
            <a:endParaRPr kumimoji="1" lang="ja-JP" altLang="en-US" dirty="0"/>
          </a:p>
        </p:txBody>
      </p:sp>
      <p:cxnSp>
        <p:nvCxnSpPr>
          <p:cNvPr id="41" name="直線コネクタ 40"/>
          <p:cNvCxnSpPr/>
          <p:nvPr/>
        </p:nvCxnSpPr>
        <p:spPr>
          <a:xfrm flipV="1">
            <a:off x="462455" y="4422227"/>
            <a:ext cx="5307724"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8" name="爆発 1 47"/>
          <p:cNvSpPr/>
          <p:nvPr/>
        </p:nvSpPr>
        <p:spPr>
          <a:xfrm>
            <a:off x="630728" y="3483954"/>
            <a:ext cx="5225393" cy="195615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t>1/4</a:t>
            </a:r>
            <a:r>
              <a:rPr kumimoji="1" lang="ja-JP" altLang="en-US" sz="2400" dirty="0" smtClean="0"/>
              <a:t>の演算回数</a:t>
            </a:r>
            <a:endParaRPr kumimoji="1" lang="ja-JP" alt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6621" y="1986833"/>
            <a:ext cx="4414620" cy="4426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709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4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1"/>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childTnLst>
                                    <p:set>
                                      <p:cBhvr>
                                        <p:cTn id="48" dur="1" fill="hold">
                                          <p:stCondLst>
                                            <p:cond delay="0"/>
                                          </p:stCondLst>
                                        </p:cTn>
                                        <p:tgtEl>
                                          <p:spTgt spid="15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1" nodeType="click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anim calcmode="lin" valueType="num">
                                      <p:cBhvr>
                                        <p:cTn id="59" dur="500" fill="hold"/>
                                        <p:tgtEl>
                                          <p:spTgt spid="48"/>
                                        </p:tgtEl>
                                        <p:attrNameLst>
                                          <p:attrName>ppt_x</p:attrName>
                                        </p:attrNameLst>
                                      </p:cBhvr>
                                      <p:tavLst>
                                        <p:tav tm="0">
                                          <p:val>
                                            <p:strVal val="#ppt_x"/>
                                          </p:val>
                                        </p:tav>
                                        <p:tav tm="100000">
                                          <p:val>
                                            <p:strVal val="#ppt_x"/>
                                          </p:val>
                                        </p:tav>
                                      </p:tavLst>
                                    </p:anim>
                                    <p:anim calcmode="lin" valueType="num">
                                      <p:cBhvr>
                                        <p:cTn id="60" dur="5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151" grpId="0"/>
      <p:bldP spid="151" grpId="1"/>
      <p:bldP spid="48" grpId="0" animBg="1"/>
      <p:bldP spid="48"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8511" y="253652"/>
            <a:ext cx="10160000" cy="1143000"/>
          </a:xfrm>
        </p:spPr>
        <p:txBody>
          <a:bodyPr/>
          <a:lstStyle/>
          <a:p>
            <a:r>
              <a:rPr kumimoji="1" lang="ja-JP" altLang="en-US" dirty="0" smtClean="0"/>
              <a:t>プロセッサ設計コンテスト</a:t>
            </a:r>
            <a:endParaRPr kumimoji="1" lang="ja-JP" altLang="en-US" dirty="0"/>
          </a:p>
        </p:txBody>
      </p:sp>
      <p:sp>
        <p:nvSpPr>
          <p:cNvPr id="3" name="コンテンツ プレースホルダー 2"/>
          <p:cNvSpPr>
            <a:spLocks noGrp="1"/>
          </p:cNvSpPr>
          <p:nvPr>
            <p:ph idx="1"/>
          </p:nvPr>
        </p:nvSpPr>
        <p:spPr>
          <a:xfrm>
            <a:off x="168151" y="1600201"/>
            <a:ext cx="11803132" cy="4525963"/>
          </a:xfrm>
        </p:spPr>
        <p:txBody>
          <a:bodyPr/>
          <a:lstStyle/>
          <a:p>
            <a:r>
              <a:rPr lang="en-US" altLang="ja-JP" dirty="0" err="1" smtClean="0">
                <a:ea typeface="+mj-ea"/>
              </a:rPr>
              <a:t>MIQS</a:t>
            </a:r>
            <a:r>
              <a:rPr lang="ja-JP" altLang="en-US" dirty="0" smtClean="0">
                <a:ea typeface="+mj-ea"/>
              </a:rPr>
              <a:t>で</a:t>
            </a:r>
            <a:r>
              <a:rPr kumimoji="1" lang="ja-JP" altLang="en-US" dirty="0" smtClean="0">
                <a:latin typeface="+mj-ea"/>
                <a:ea typeface="+mj-ea"/>
              </a:rPr>
              <a:t>プロセッサ設計コンテストに参加</a:t>
            </a:r>
            <a:endParaRPr kumimoji="1" lang="en-US" altLang="ja-JP" dirty="0" smtClean="0">
              <a:latin typeface="+mj-ea"/>
              <a:ea typeface="+mj-ea"/>
            </a:endParaRPr>
          </a:p>
          <a:p>
            <a:pPr lvl="1"/>
            <a:r>
              <a:rPr kumimoji="1" lang="ja-JP" altLang="en-US" dirty="0" smtClean="0">
                <a:latin typeface="+mj-ea"/>
                <a:ea typeface="+mj-ea"/>
              </a:rPr>
              <a:t>各チームで開発したプロセッサを競わせるコンテスト</a:t>
            </a:r>
            <a:endParaRPr kumimoji="1" lang="ja-JP" altLang="en-US" dirty="0">
              <a:latin typeface="+mj-ea"/>
              <a:ea typeface="+mj-ea"/>
            </a:endParaRPr>
          </a:p>
        </p:txBody>
      </p:sp>
      <p:sp>
        <p:nvSpPr>
          <p:cNvPr id="4" name="日付プレースホルダー 3"/>
          <p:cNvSpPr>
            <a:spLocks noGrp="1"/>
          </p:cNvSpPr>
          <p:nvPr>
            <p:ph type="dt" sz="half" idx="10"/>
          </p:nvPr>
        </p:nvSpPr>
        <p:spPr/>
        <p:txBody>
          <a:bodyPr/>
          <a:lstStyle/>
          <a:p>
            <a:fld id="{524BCDD0-14A7-F044-ABA5-721599821F88}"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仮配属生向け研究紹介</a:t>
            </a:r>
            <a:endParaRPr kumimoji="1" lang="ja-JP" altLang="en-US"/>
          </a:p>
        </p:txBody>
      </p:sp>
      <p:sp>
        <p:nvSpPr>
          <p:cNvPr id="6" name="スライド番号プレースホルダー 5"/>
          <p:cNvSpPr>
            <a:spLocks noGrp="1"/>
          </p:cNvSpPr>
          <p:nvPr>
            <p:ph type="sldNum" sz="quarter" idx="12"/>
          </p:nvPr>
        </p:nvSpPr>
        <p:spPr/>
        <p:txBody>
          <a:bodyPr/>
          <a:lstStyle/>
          <a:p>
            <a:fld id="{0310238D-D3C8-2545-8F9A-915EC114B113}" type="slidenum">
              <a:rPr kumimoji="1" lang="ja-JP" altLang="en-US" smtClean="0"/>
              <a:t>57</a:t>
            </a:fld>
            <a:endParaRPr kumimoji="1" lang="ja-JP" altLang="en-US"/>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257" y="2635591"/>
            <a:ext cx="4570084" cy="257067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214" y="2454813"/>
            <a:ext cx="5619996" cy="2800845"/>
          </a:xfrm>
          <a:prstGeom prst="rect">
            <a:avLst/>
          </a:prstGeom>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514720" y="4813008"/>
            <a:ext cx="3603925" cy="2027208"/>
          </a:xfrm>
          <a:prstGeom prst="rect">
            <a:avLst/>
          </a:prstGeom>
        </p:spPr>
      </p:pic>
      <p:sp>
        <p:nvSpPr>
          <p:cNvPr id="11" name="角丸四角形吹き出し 10"/>
          <p:cNvSpPr/>
          <p:nvPr/>
        </p:nvSpPr>
        <p:spPr>
          <a:xfrm>
            <a:off x="4761340" y="2617069"/>
            <a:ext cx="2409776" cy="836975"/>
          </a:xfrm>
          <a:prstGeom prst="wedgeRoundRectCallout">
            <a:avLst>
              <a:gd name="adj1" fmla="val -50439"/>
              <a:gd name="adj2" fmla="val 7445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プロコン本番！</a:t>
            </a:r>
            <a:endParaRPr kumimoji="1" lang="en-US" altLang="ja-JP" dirty="0" smtClean="0"/>
          </a:p>
        </p:txBody>
      </p:sp>
      <p:pic>
        <p:nvPicPr>
          <p:cNvPr id="17" name="図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761" y="4514473"/>
            <a:ext cx="3956647" cy="2225614"/>
          </a:xfrm>
          <a:prstGeom prst="rect">
            <a:avLst/>
          </a:prstGeom>
        </p:spPr>
      </p:pic>
      <p:sp>
        <p:nvSpPr>
          <p:cNvPr id="13" name="角丸四角形吹き出し 12"/>
          <p:cNvSpPr/>
          <p:nvPr/>
        </p:nvSpPr>
        <p:spPr>
          <a:xfrm>
            <a:off x="3934319" y="4727108"/>
            <a:ext cx="3501573" cy="1112807"/>
          </a:xfrm>
          <a:prstGeom prst="wedgeRoundRectCallout">
            <a:avLst>
              <a:gd name="adj1" fmla="val -63600"/>
              <a:gd name="adj2" fmla="val 3336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実行＆インタビュー</a:t>
            </a:r>
            <a:r>
              <a:rPr kumimoji="1" lang="ja-JP" altLang="en-US" dirty="0" err="1" smtClean="0"/>
              <a:t>なう</a:t>
            </a:r>
            <a:endParaRPr kumimoji="1" lang="ja-JP" altLang="en-US" dirty="0"/>
          </a:p>
        </p:txBody>
      </p:sp>
      <p:sp>
        <p:nvSpPr>
          <p:cNvPr id="18" name="角丸四角形吹き出し 17"/>
          <p:cNvSpPr/>
          <p:nvPr/>
        </p:nvSpPr>
        <p:spPr>
          <a:xfrm>
            <a:off x="1552693" y="4940955"/>
            <a:ext cx="5123780" cy="1543837"/>
          </a:xfrm>
          <a:prstGeom prst="wedgeRoundRectCallout">
            <a:avLst>
              <a:gd name="adj1" fmla="val 68324"/>
              <a:gd name="adj2" fmla="val 639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3200" dirty="0" smtClean="0"/>
              <a:t>結果は・・・</a:t>
            </a:r>
            <a:r>
              <a:rPr lang="ja-JP" altLang="en-US" sz="3200" dirty="0"/>
              <a:t>ソート</a:t>
            </a:r>
            <a:r>
              <a:rPr kumimoji="1" lang="en-US" altLang="ja-JP" sz="3200" b="1" dirty="0" smtClean="0">
                <a:solidFill>
                  <a:srgbClr val="FF0000"/>
                </a:solidFill>
              </a:rPr>
              <a:t>2</a:t>
            </a:r>
            <a:r>
              <a:rPr kumimoji="1" lang="ja-JP" altLang="en-US" sz="3200" b="1" dirty="0" smtClean="0">
                <a:solidFill>
                  <a:srgbClr val="FF0000"/>
                </a:solidFill>
              </a:rPr>
              <a:t>位</a:t>
            </a:r>
            <a:endParaRPr kumimoji="1" lang="en-US" altLang="ja-JP" sz="3200" b="1" dirty="0" smtClean="0">
              <a:solidFill>
                <a:srgbClr val="FF0000"/>
              </a:solidFill>
            </a:endParaRPr>
          </a:p>
          <a:p>
            <a:pPr algn="ctr"/>
            <a:r>
              <a:rPr lang="ja-JP" altLang="en-US" sz="3200" dirty="0"/>
              <a:t>どや！ </a:t>
            </a:r>
            <a:r>
              <a:rPr lang="ja-JP" altLang="en-US" sz="3200" dirty="0" smtClean="0"/>
              <a:t>！</a:t>
            </a:r>
            <a:r>
              <a:rPr lang="ja-JP" altLang="en-US" sz="3200" dirty="0"/>
              <a:t> ！</a:t>
            </a:r>
            <a:endParaRPr kumimoji="1" lang="ja-JP" altLang="en-US" sz="3200" dirty="0"/>
          </a:p>
        </p:txBody>
      </p:sp>
      <p:sp>
        <p:nvSpPr>
          <p:cNvPr id="8" name="雲形吹き出し 7"/>
          <p:cNvSpPr/>
          <p:nvPr/>
        </p:nvSpPr>
        <p:spPr>
          <a:xfrm>
            <a:off x="8914546" y="1340054"/>
            <a:ext cx="2399149" cy="906517"/>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記念</a:t>
            </a:r>
            <a:r>
              <a:rPr lang="ja-JP" altLang="en-US" dirty="0">
                <a:solidFill>
                  <a:schemeClr val="tx1"/>
                </a:solidFill>
              </a:rPr>
              <a:t>撮影</a:t>
            </a:r>
          </a:p>
        </p:txBody>
      </p:sp>
    </p:spTree>
    <p:extLst>
      <p:ext uri="{BB962C8B-B14F-4D97-AF65-F5344CB8AC3E}">
        <p14:creationId xmlns:p14="http://schemas.microsoft.com/office/powerpoint/2010/main" val="141505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circle(in)">
                                      <p:cBhvr>
                                        <p:cTn id="15" dur="1000"/>
                                        <p:tgtEl>
                                          <p:spTgt spid="13"/>
                                        </p:tgtEl>
                                      </p:cBhvr>
                                    </p:animEffect>
                                  </p:childTnLst>
                                </p:cTn>
                              </p:par>
                              <p:par>
                                <p:cTn id="16" presetID="6" presetClass="entr" presetSubtype="16"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circle(in)">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ircle(in)">
                                      <p:cBhvr>
                                        <p:cTn id="23" dur="1000"/>
                                        <p:tgtEl>
                                          <p:spTgt spid="10"/>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ircle(in)">
                                      <p:cBhvr>
                                        <p:cTn id="26" dur="10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8"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最後に・・・</a:t>
            </a:r>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2015/10/23</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58</a:t>
            </a:fld>
            <a:endParaRPr kumimoji="1" lang="ja-JP" altLang="en-US"/>
          </a:p>
        </p:txBody>
      </p:sp>
      <p:sp>
        <p:nvSpPr>
          <p:cNvPr id="7" name="テキスト ボックス 6"/>
          <p:cNvSpPr txBox="1"/>
          <p:nvPr/>
        </p:nvSpPr>
        <p:spPr>
          <a:xfrm>
            <a:off x="609600" y="2438400"/>
            <a:ext cx="11611429" cy="3293209"/>
          </a:xfrm>
          <a:prstGeom prst="rect">
            <a:avLst/>
          </a:prstGeom>
          <a:noFill/>
        </p:spPr>
        <p:txBody>
          <a:bodyPr wrap="square" rtlCol="0">
            <a:spAutoFit/>
          </a:bodyPr>
          <a:lstStyle/>
          <a:p>
            <a:r>
              <a:rPr kumimoji="1" lang="ja-JP" altLang="en-US" sz="5400" dirty="0" smtClean="0"/>
              <a:t>ぜひ　横田・大津・大川研に！！</a:t>
            </a:r>
            <a:endParaRPr kumimoji="1" lang="en-US" altLang="ja-JP" sz="5400" dirty="0" smtClean="0"/>
          </a:p>
          <a:p>
            <a:pPr algn="ctr"/>
            <a:r>
              <a:rPr lang="en-US" altLang="ja-JP" sz="8000" b="1" dirty="0">
                <a:solidFill>
                  <a:srgbClr val="C00000"/>
                </a:solidFill>
                <a:effectLst>
                  <a:outerShdw blurRad="38100" dist="38100" dir="2700000" algn="tl">
                    <a:srgbClr val="000000">
                      <a:alpha val="43137"/>
                    </a:srgbClr>
                  </a:outerShdw>
                </a:effectLst>
              </a:rPr>
              <a:t>Welcome</a:t>
            </a:r>
            <a:r>
              <a:rPr lang="en-US" altLang="ja-JP" sz="8000" dirty="0" smtClean="0">
                <a:solidFill>
                  <a:srgbClr val="C00000"/>
                </a:solidFill>
              </a:rPr>
              <a:t>!!!</a:t>
            </a:r>
          </a:p>
          <a:p>
            <a:pPr algn="ctr"/>
            <a:endParaRPr kumimoji="1" lang="en-US" altLang="ja-JP" sz="2000" dirty="0" smtClean="0">
              <a:solidFill>
                <a:srgbClr val="C00000"/>
              </a:solidFill>
            </a:endParaRPr>
          </a:p>
          <a:p>
            <a:r>
              <a:rPr lang="ja-JP" altLang="en-US" sz="5400" dirty="0" smtClean="0"/>
              <a:t>（その後ネットワーク班に！！！）</a:t>
            </a:r>
            <a:endParaRPr kumimoji="1" lang="ja-JP" altLang="en-US" sz="5400" dirty="0"/>
          </a:p>
        </p:txBody>
      </p:sp>
    </p:spTree>
    <p:extLst>
      <p:ext uri="{BB962C8B-B14F-4D97-AF65-F5344CB8AC3E}">
        <p14:creationId xmlns:p14="http://schemas.microsoft.com/office/powerpoint/2010/main" val="2193700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研究室の生活</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fld id="{581540E4-5CE1-42E0-BB22-370748C95580}"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59</a:t>
            </a:fld>
            <a:endParaRPr kumimoji="1" lang="ja-JP" altLang="en-US"/>
          </a:p>
        </p:txBody>
      </p:sp>
    </p:spTree>
    <p:extLst>
      <p:ext uri="{BB962C8B-B14F-4D97-AF65-F5344CB8AC3E}">
        <p14:creationId xmlns:p14="http://schemas.microsoft.com/office/powerpoint/2010/main" val="2232155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Intel</a:t>
            </a:r>
            <a:r>
              <a:rPr kumimoji="1" lang="ja-JP" altLang="en-US" dirty="0" smtClean="0"/>
              <a:t>が求める人</a:t>
            </a:r>
            <a:endParaRPr kumimoji="1" lang="ja-JP" altLang="en-US" dirty="0"/>
          </a:p>
        </p:txBody>
      </p:sp>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6</a:t>
            </a:fld>
            <a:endParaRPr kumimoji="1" lang="ja-JP" altLang="en-US"/>
          </a:p>
        </p:txBody>
      </p:sp>
      <p:pic>
        <p:nvPicPr>
          <p:cNvPr id="1028" name="Picture 4" descr="Screen Shot 2014-12-18 at 17.27.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73163"/>
            <a:ext cx="5128901" cy="396240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738501" y="1573163"/>
            <a:ext cx="5843899" cy="178510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altLang="ja-JP" sz="1100" dirty="0"/>
              <a:t>- Experience in programming in C and/or C++ and assembly language,</a:t>
            </a:r>
          </a:p>
          <a:p>
            <a:r>
              <a:rPr lang="en-US" altLang="ja-JP" sz="1100" dirty="0"/>
              <a:t>- Experience in </a:t>
            </a:r>
            <a:r>
              <a:rPr lang="en-US" altLang="ja-JP" sz="1100" dirty="0" err="1"/>
              <a:t>design,development</a:t>
            </a:r>
            <a:r>
              <a:rPr lang="en-US" altLang="ja-JP" sz="1100" dirty="0"/>
              <a:t> and debugging of multithreaded programming code,</a:t>
            </a:r>
          </a:p>
          <a:p>
            <a:r>
              <a:rPr lang="en-US" altLang="ja-JP" sz="1100" dirty="0"/>
              <a:t>- Experience in hardware development using Verilog or System Verilog (or VHDL),</a:t>
            </a:r>
          </a:p>
          <a:p>
            <a:r>
              <a:rPr lang="en-US" altLang="ja-JP" sz="1100" dirty="0"/>
              <a:t>- Familiarity with FPGA design tools used for RTL development,</a:t>
            </a:r>
          </a:p>
          <a:p>
            <a:r>
              <a:rPr lang="en-US" altLang="ja-JP" sz="1100" dirty="0"/>
              <a:t>- knowledge of network protocols(TCP/IP),</a:t>
            </a:r>
          </a:p>
          <a:p>
            <a:r>
              <a:rPr lang="en-US" altLang="ja-JP" sz="1100" dirty="0"/>
              <a:t>- knowledge of </a:t>
            </a:r>
            <a:r>
              <a:rPr lang="en-US" altLang="ja-JP" sz="1100" dirty="0" err="1"/>
              <a:t>storagetechnologies</a:t>
            </a:r>
            <a:r>
              <a:rPr lang="en-US" altLang="ja-JP" sz="1100" dirty="0"/>
              <a:t> (RAID, file system),</a:t>
            </a:r>
          </a:p>
          <a:p>
            <a:r>
              <a:rPr lang="en-US" altLang="ja-JP" sz="1100" dirty="0"/>
              <a:t>- familiarity with </a:t>
            </a:r>
            <a:r>
              <a:rPr lang="en-US" altLang="ja-JP" sz="1100" dirty="0" err="1"/>
              <a:t>revisioncontrol</a:t>
            </a:r>
            <a:r>
              <a:rPr lang="en-US" altLang="ja-JP" sz="1100" dirty="0"/>
              <a:t> systems (GIT),</a:t>
            </a:r>
          </a:p>
          <a:p>
            <a:r>
              <a:rPr lang="en-US" altLang="ja-JP" sz="1100" dirty="0"/>
              <a:t>- Very good Linux OS understanding and experience in software development for Linux.</a:t>
            </a:r>
          </a:p>
          <a:p>
            <a:r>
              <a:rPr lang="en-US" altLang="ja-JP" sz="1100" dirty="0"/>
              <a:t>- Good English communication skills, both written and oral,</a:t>
            </a:r>
          </a:p>
          <a:p>
            <a:r>
              <a:rPr lang="en-US" altLang="ja-JP" sz="1100" dirty="0"/>
              <a:t>- Disciplined design approach, and ability to work smoothly with a team.</a:t>
            </a:r>
            <a:endParaRPr kumimoji="1" lang="ja-JP" altLang="en-US" sz="1100" dirty="0"/>
          </a:p>
        </p:txBody>
      </p:sp>
      <p:sp>
        <p:nvSpPr>
          <p:cNvPr id="16" name="正方形/長方形 15"/>
          <p:cNvSpPr/>
          <p:nvPr/>
        </p:nvSpPr>
        <p:spPr>
          <a:xfrm>
            <a:off x="5738501" y="3358267"/>
            <a:ext cx="5843899" cy="216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b="1" dirty="0"/>
              <a:t>・</a:t>
            </a:r>
            <a:r>
              <a:rPr lang="en-US" altLang="ja-JP" sz="1400" b="1" dirty="0"/>
              <a:t>C</a:t>
            </a:r>
            <a:r>
              <a:rPr lang="ja-JP" altLang="en-US" sz="1400" b="1" dirty="0" err="1"/>
              <a:t>、</a:t>
            </a:r>
            <a:r>
              <a:rPr lang="en-US" altLang="ja-JP" sz="1400" b="1" dirty="0"/>
              <a:t>C++</a:t>
            </a:r>
            <a:r>
              <a:rPr lang="ja-JP" altLang="en-US" sz="1400" b="1" dirty="0" err="1"/>
              <a:t>、</a:t>
            </a:r>
            <a:r>
              <a:rPr lang="ja-JP" altLang="en-US" sz="1400" b="1" dirty="0"/>
              <a:t>アセンブラがかける</a:t>
            </a:r>
            <a:endParaRPr lang="en-US" altLang="ja-JP" sz="1400" b="1" dirty="0"/>
          </a:p>
          <a:p>
            <a:r>
              <a:rPr lang="ja-JP" altLang="en-US" sz="1400" b="1" dirty="0"/>
              <a:t>・並列分散システムの設計、デバッグができる</a:t>
            </a:r>
            <a:endParaRPr lang="en-US" altLang="ja-JP" sz="1400" b="1" dirty="0"/>
          </a:p>
          <a:p>
            <a:r>
              <a:rPr lang="ja-JP" altLang="en-US" sz="1400" b="1" dirty="0" smtClean="0"/>
              <a:t>・</a:t>
            </a:r>
            <a:r>
              <a:rPr lang="en-US" altLang="ja-JP" sz="1400" b="1" dirty="0" err="1" smtClean="0"/>
              <a:t>verilog</a:t>
            </a:r>
            <a:r>
              <a:rPr lang="ja-JP" altLang="en-US" sz="1400" b="1" dirty="0" smtClean="0"/>
              <a:t>がかけて、</a:t>
            </a:r>
            <a:r>
              <a:rPr lang="en-US" altLang="ja-JP" sz="1400" b="1" dirty="0" smtClean="0"/>
              <a:t>FPGA</a:t>
            </a:r>
            <a:r>
              <a:rPr lang="ja-JP" altLang="en-US" sz="1400" b="1" dirty="0"/>
              <a:t>の回路設計が</a:t>
            </a:r>
            <a:r>
              <a:rPr lang="ja-JP" altLang="en-US" sz="1400" b="1" dirty="0" smtClean="0"/>
              <a:t>できる</a:t>
            </a:r>
            <a:r>
              <a:rPr lang="ja-JP" altLang="en-US" sz="1400" b="1" dirty="0"/>
              <a:t>。</a:t>
            </a:r>
            <a:r>
              <a:rPr lang="ja-JP" altLang="en-US" sz="1400" b="1" dirty="0" smtClean="0"/>
              <a:t>ツール</a:t>
            </a:r>
            <a:r>
              <a:rPr lang="ja-JP" altLang="en-US" sz="1400" b="1" dirty="0"/>
              <a:t>に慣れている</a:t>
            </a:r>
            <a:endParaRPr lang="en-US" altLang="ja-JP" sz="1400" b="1" dirty="0"/>
          </a:p>
          <a:p>
            <a:r>
              <a:rPr lang="ja-JP" altLang="en-US" sz="1400" b="1" dirty="0"/>
              <a:t>・通信の</a:t>
            </a:r>
            <a:r>
              <a:rPr lang="ja-JP" altLang="en-US" sz="1400" b="1" dirty="0" smtClean="0"/>
              <a:t>知識（</a:t>
            </a:r>
            <a:r>
              <a:rPr lang="en-US" altLang="ja-JP" sz="1400" b="1" dirty="0" smtClean="0"/>
              <a:t>TCP/IP</a:t>
            </a:r>
            <a:r>
              <a:rPr lang="ja-JP" altLang="en-US" sz="1400" b="1" dirty="0" smtClean="0"/>
              <a:t>とか）</a:t>
            </a:r>
            <a:endParaRPr lang="en-US" altLang="ja-JP" sz="1400" b="1" dirty="0"/>
          </a:p>
          <a:p>
            <a:r>
              <a:rPr lang="ja-JP" altLang="en-US" sz="1400" b="1" dirty="0"/>
              <a:t>・</a:t>
            </a:r>
            <a:r>
              <a:rPr lang="en-US" altLang="ja-JP" sz="1400" b="1" dirty="0"/>
              <a:t>RAID</a:t>
            </a:r>
            <a:r>
              <a:rPr lang="ja-JP" altLang="en-US" sz="1400" b="1" dirty="0"/>
              <a:t>とかファイルシステムについてわかる</a:t>
            </a:r>
            <a:endParaRPr lang="en-US" altLang="ja-JP" sz="1400" b="1" dirty="0"/>
          </a:p>
          <a:p>
            <a:r>
              <a:rPr lang="ja-JP" altLang="en-US" sz="1400" b="1" dirty="0"/>
              <a:t>・</a:t>
            </a:r>
            <a:r>
              <a:rPr lang="en-US" altLang="ja-JP" sz="1400" b="1" dirty="0" err="1"/>
              <a:t>git</a:t>
            </a:r>
            <a:r>
              <a:rPr lang="ja-JP" altLang="en-US" sz="1400" b="1" dirty="0"/>
              <a:t>が</a:t>
            </a:r>
            <a:r>
              <a:rPr lang="ja-JP" altLang="en-US" sz="1400" b="1" dirty="0" smtClean="0"/>
              <a:t>使える</a:t>
            </a:r>
            <a:endParaRPr lang="en-US" altLang="ja-JP" sz="1400" b="1" dirty="0" smtClean="0"/>
          </a:p>
          <a:p>
            <a:r>
              <a:rPr lang="ja-JP" altLang="en-US" sz="1400" b="1" dirty="0" smtClean="0"/>
              <a:t>・</a:t>
            </a:r>
            <a:r>
              <a:rPr lang="en-US" altLang="ja-JP" sz="1400" b="1" dirty="0"/>
              <a:t>Linux</a:t>
            </a:r>
            <a:r>
              <a:rPr lang="ja-JP" altLang="en-US" sz="1400" b="1" dirty="0"/>
              <a:t>が使える</a:t>
            </a:r>
            <a:endParaRPr lang="en-US" altLang="ja-JP" sz="1400" b="1" dirty="0"/>
          </a:p>
          <a:p>
            <a:r>
              <a:rPr lang="ja-JP" altLang="en-US" sz="1400" b="1" dirty="0"/>
              <a:t>・英語が</a:t>
            </a:r>
            <a:r>
              <a:rPr lang="ja-JP" altLang="en-US" sz="1400" b="1" dirty="0" smtClean="0"/>
              <a:t>できる</a:t>
            </a:r>
            <a:endParaRPr lang="en-US" altLang="ja-JP" sz="1400" b="1" dirty="0" smtClean="0"/>
          </a:p>
          <a:p>
            <a:r>
              <a:rPr lang="ja-JP" altLang="en-US" sz="1400" b="1" dirty="0" smtClean="0"/>
              <a:t>・</a:t>
            </a:r>
            <a:r>
              <a:rPr lang="ja-JP" altLang="en-US" sz="1400" b="1" dirty="0"/>
              <a:t>チーム開発もまかせて！</a:t>
            </a:r>
          </a:p>
        </p:txBody>
      </p:sp>
      <p:sp>
        <p:nvSpPr>
          <p:cNvPr id="19" name="正方形/長方形 18"/>
          <p:cNvSpPr/>
          <p:nvPr/>
        </p:nvSpPr>
        <p:spPr>
          <a:xfrm>
            <a:off x="2207143" y="5584726"/>
            <a:ext cx="8274044" cy="954107"/>
          </a:xfrm>
          <a:prstGeom prst="rect">
            <a:avLst/>
          </a:prstGeom>
        </p:spPr>
        <p:txBody>
          <a:bodyPr wrap="square">
            <a:spAutoFit/>
          </a:bodyPr>
          <a:lstStyle/>
          <a:p>
            <a:r>
              <a:rPr lang="ja-JP" altLang="en-US" sz="2800" b="1" dirty="0" smtClean="0"/>
              <a:t>時代が求めているエンジニア</a:t>
            </a:r>
            <a:endParaRPr lang="en-US" altLang="ja-JP" sz="2800" b="1" dirty="0" smtClean="0"/>
          </a:p>
          <a:p>
            <a:r>
              <a:rPr lang="ja-JP" altLang="en-US" sz="2800" b="1" dirty="0" smtClean="0"/>
              <a:t>⇒ソフトウェアとハードウェアどちらもできる人</a:t>
            </a:r>
            <a:endParaRPr lang="ja-JP" altLang="en-US" sz="2800" b="1" dirty="0"/>
          </a:p>
        </p:txBody>
      </p:sp>
    </p:spTree>
    <p:extLst>
      <p:ext uri="{BB962C8B-B14F-4D97-AF65-F5344CB8AC3E}">
        <p14:creationId xmlns:p14="http://schemas.microsoft.com/office/powerpoint/2010/main" val="57162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研究室環境</a:t>
            </a:r>
            <a:endParaRPr kumimoji="1" lang="ja-JP" altLang="en-US" dirty="0"/>
          </a:p>
        </p:txBody>
      </p:sp>
      <p:sp>
        <p:nvSpPr>
          <p:cNvPr id="3" name="コンテンツ プレースホルダー 2"/>
          <p:cNvSpPr>
            <a:spLocks noGrp="1"/>
          </p:cNvSpPr>
          <p:nvPr>
            <p:ph idx="1"/>
          </p:nvPr>
        </p:nvSpPr>
        <p:spPr/>
        <p:txBody>
          <a:bodyPr/>
          <a:lstStyle/>
          <a:p>
            <a:r>
              <a:rPr lang="ja-JP" altLang="en-US" dirty="0"/>
              <a:t>テレビ・冷蔵庫・電子レンジ・ポット・炊飯器等</a:t>
            </a:r>
            <a:r>
              <a:rPr lang="ja-JP" altLang="en-US" b="1" dirty="0" smtClean="0">
                <a:solidFill>
                  <a:srgbClr val="FF0000"/>
                </a:solidFill>
              </a:rPr>
              <a:t>完備</a:t>
            </a:r>
            <a:endParaRPr lang="en-US" altLang="ja-JP" b="1" dirty="0" smtClean="0">
              <a:solidFill>
                <a:srgbClr val="FF0000"/>
              </a:solidFill>
            </a:endParaRPr>
          </a:p>
          <a:p>
            <a:endParaRPr lang="en-US" altLang="ja-JP" dirty="0" smtClean="0"/>
          </a:p>
          <a:p>
            <a:r>
              <a:rPr kumimoji="1" lang="ja-JP" altLang="en-US" dirty="0" smtClean="0"/>
              <a:t>ラボマーケット：飲み物、カップ麺、アイス</a:t>
            </a:r>
            <a:endParaRPr kumimoji="1" lang="en-US" altLang="ja-JP" dirty="0" smtClean="0"/>
          </a:p>
          <a:p>
            <a:endParaRPr lang="en-US" altLang="ja-JP" dirty="0" smtClean="0"/>
          </a:p>
          <a:p>
            <a:r>
              <a:rPr lang="ja-JP" altLang="en-US" u="sng" dirty="0" smtClean="0"/>
              <a:t>ジャンプ、サンデー、マガジン</a:t>
            </a:r>
            <a:r>
              <a:rPr lang="ja-JP" altLang="en-US" dirty="0" smtClean="0"/>
              <a:t>が</a:t>
            </a:r>
            <a:r>
              <a:rPr lang="ja-JP" altLang="en-US" b="1" dirty="0" smtClean="0">
                <a:solidFill>
                  <a:srgbClr val="FF0000"/>
                </a:solidFill>
              </a:rPr>
              <a:t>無料で読める</a:t>
            </a:r>
            <a:endParaRPr lang="en-US" altLang="ja-JP" b="1" dirty="0" smtClean="0">
              <a:solidFill>
                <a:srgbClr val="FF0000"/>
              </a:solidFill>
            </a:endParaRPr>
          </a:p>
          <a:p>
            <a:endParaRPr lang="en-US" altLang="ja-JP" dirty="0" smtClean="0"/>
          </a:p>
          <a:p>
            <a:r>
              <a:rPr lang="ja-JP" altLang="en-US" dirty="0" smtClean="0"/>
              <a:t>さまざまな専門雑誌：日経</a:t>
            </a:r>
            <a:r>
              <a:rPr lang="en-US" altLang="ja-JP" dirty="0" smtClean="0"/>
              <a:t>Linux</a:t>
            </a:r>
            <a:r>
              <a:rPr lang="ja-JP" altLang="en-US" dirty="0" err="1" smtClean="0"/>
              <a:t>、</a:t>
            </a:r>
            <a:r>
              <a:rPr lang="en-US" altLang="ja-JP" dirty="0" smtClean="0"/>
              <a:t>FPGA</a:t>
            </a:r>
            <a:r>
              <a:rPr lang="ja-JP" altLang="en-US" dirty="0" smtClean="0"/>
              <a:t>マガジン･･･</a:t>
            </a:r>
            <a:endParaRPr lang="en-US" altLang="ja-JP" dirty="0" smtClean="0"/>
          </a:p>
          <a:p>
            <a:endParaRPr lang="en-US" altLang="ja-JP" dirty="0" smtClean="0"/>
          </a:p>
          <a:p>
            <a:r>
              <a:rPr lang="en-US" altLang="ja-JP" b="1" dirty="0" smtClean="0">
                <a:solidFill>
                  <a:srgbClr val="FF0000"/>
                </a:solidFill>
              </a:rPr>
              <a:t>1</a:t>
            </a:r>
            <a:r>
              <a:rPr lang="ja-JP" altLang="en-US" b="1" dirty="0" smtClean="0">
                <a:solidFill>
                  <a:srgbClr val="FF0000"/>
                </a:solidFill>
              </a:rPr>
              <a:t>人</a:t>
            </a:r>
            <a:r>
              <a:rPr lang="en-US" altLang="ja-JP" b="1" dirty="0" smtClean="0">
                <a:solidFill>
                  <a:srgbClr val="FF0000"/>
                </a:solidFill>
              </a:rPr>
              <a:t>1</a:t>
            </a:r>
            <a:r>
              <a:rPr lang="ja-JP" altLang="en-US" b="1" dirty="0" smtClean="0">
                <a:solidFill>
                  <a:srgbClr val="FF0000"/>
                </a:solidFill>
              </a:rPr>
              <a:t>台以上</a:t>
            </a:r>
            <a:r>
              <a:rPr lang="ja-JP" altLang="en-US" b="1" dirty="0">
                <a:solidFill>
                  <a:srgbClr val="FF0000"/>
                </a:solidFill>
              </a:rPr>
              <a:t>の</a:t>
            </a:r>
            <a:r>
              <a:rPr lang="en-US" altLang="ja-JP" b="1" dirty="0" smtClean="0">
                <a:solidFill>
                  <a:srgbClr val="FF0000"/>
                </a:solidFill>
              </a:rPr>
              <a:t>PC</a:t>
            </a:r>
            <a:r>
              <a:rPr lang="ja-JP" altLang="en-US" dirty="0" smtClean="0"/>
              <a:t>（とてもリッチ）</a:t>
            </a:r>
            <a:endParaRPr lang="en-US" altLang="ja-JP" dirty="0" smtClean="0"/>
          </a:p>
        </p:txBody>
      </p:sp>
      <p:sp>
        <p:nvSpPr>
          <p:cNvPr id="4" name="日付プレースホルダー 3"/>
          <p:cNvSpPr>
            <a:spLocks noGrp="1"/>
          </p:cNvSpPr>
          <p:nvPr>
            <p:ph type="dt" sz="half" idx="10"/>
          </p:nvPr>
        </p:nvSpPr>
        <p:spPr/>
        <p:txBody>
          <a:bodyPr/>
          <a:lstStyle/>
          <a:p>
            <a:fld id="{C0716CD8-9459-411B-B6CB-4530BBDF0A30}" type="datetime1">
              <a:rPr kumimoji="1" lang="ja-JP" altLang="en-US" smtClean="0"/>
              <a:t>2016/10/13</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60</a:t>
            </a:fld>
            <a:endParaRPr kumimoji="1" lang="ja-JP" altLang="en-US"/>
          </a:p>
        </p:txBody>
      </p:sp>
      <p:pic>
        <p:nvPicPr>
          <p:cNvPr id="8" name="Picture 4" descr="C:\Users\ohkawa\AppData\Local\Microsoft\Windows\Temporary Internet Files\Content.IE5\IJ4MTC38\MC900298251[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8716" y="3935175"/>
            <a:ext cx="1656184" cy="229105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四角形吹き出し 6"/>
          <p:cNvSpPr/>
          <p:nvPr/>
        </p:nvSpPr>
        <p:spPr>
          <a:xfrm>
            <a:off x="9445672" y="2908453"/>
            <a:ext cx="2349500" cy="615346"/>
          </a:xfrm>
          <a:prstGeom prst="wedgeRectCallout">
            <a:avLst>
              <a:gd name="adj1" fmla="val -43094"/>
              <a:gd name="adj2" fmla="val 1210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素敵</a:t>
            </a:r>
            <a:r>
              <a:rPr lang="ja-JP" altLang="en-US" sz="2800" b="1" dirty="0" smtClean="0"/>
              <a:t>や</a:t>
            </a:r>
            <a:r>
              <a:rPr lang="ja-JP" altLang="en-US" sz="2800" b="1" dirty="0" err="1"/>
              <a:t>ん</a:t>
            </a:r>
            <a:endParaRPr kumimoji="1" lang="ja-JP" altLang="en-US" sz="2800" b="1" dirty="0"/>
          </a:p>
        </p:txBody>
      </p:sp>
      <p:sp>
        <p:nvSpPr>
          <p:cNvPr id="10" name="テキスト ボックス 9"/>
          <p:cNvSpPr txBox="1"/>
          <p:nvPr/>
        </p:nvSpPr>
        <p:spPr>
          <a:xfrm>
            <a:off x="9569357" y="5426012"/>
            <a:ext cx="2438587" cy="523220"/>
          </a:xfrm>
          <a:prstGeom prst="rect">
            <a:avLst/>
          </a:prstGeom>
          <a:noFill/>
        </p:spPr>
        <p:txBody>
          <a:bodyPr wrap="square" rtlCol="0">
            <a:spAutoFit/>
          </a:bodyPr>
          <a:lstStyle/>
          <a:p>
            <a:r>
              <a:rPr kumimoji="1" lang="ja-JP" altLang="en-US" sz="1400" dirty="0" smtClean="0"/>
              <a:t>マスコットキャラクター</a:t>
            </a:r>
            <a:r>
              <a:rPr kumimoji="1" lang="en-US" altLang="ja-JP" sz="1400" dirty="0" smtClean="0"/>
              <a:t>(</a:t>
            </a:r>
            <a:r>
              <a:rPr kumimoji="1" lang="ja-JP" altLang="en-US" sz="1400" dirty="0" smtClean="0"/>
              <a:t>仮</a:t>
            </a:r>
            <a:r>
              <a:rPr kumimoji="1" lang="en-US" altLang="ja-JP" sz="1400" dirty="0" smtClean="0"/>
              <a:t>)</a:t>
            </a:r>
          </a:p>
          <a:p>
            <a:r>
              <a:rPr lang="ja-JP" altLang="en-US" sz="1400" dirty="0" smtClean="0"/>
              <a:t>ただいま絶賛募集中</a:t>
            </a:r>
            <a:endParaRPr kumimoji="1" lang="ja-JP" altLang="en-US" sz="1400" dirty="0"/>
          </a:p>
        </p:txBody>
      </p:sp>
      <p:sp>
        <p:nvSpPr>
          <p:cNvPr id="9" name="テキスト ボックス 8"/>
          <p:cNvSpPr txBox="1"/>
          <p:nvPr/>
        </p:nvSpPr>
        <p:spPr>
          <a:xfrm>
            <a:off x="4618455" y="952400"/>
            <a:ext cx="184666" cy="369332"/>
          </a:xfrm>
          <a:prstGeom prst="rect">
            <a:avLst/>
          </a:prstGeom>
          <a:noFill/>
        </p:spPr>
        <p:txBody>
          <a:bodyPr wrap="none" rtlCol="0">
            <a:spAutoFit/>
          </a:bodyPr>
          <a:lstStyle/>
          <a:p>
            <a:endParaRPr kumimoji="1" lang="ja-JP" altLang="en-US" dirty="0"/>
          </a:p>
        </p:txBody>
      </p:sp>
    </p:spTree>
    <p:extLst>
      <p:ext uri="{BB962C8B-B14F-4D97-AF65-F5344CB8AC3E}">
        <p14:creationId xmlns:p14="http://schemas.microsoft.com/office/powerpoint/2010/main" val="14602471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生活パターン</a:t>
            </a:r>
            <a:endParaRPr kumimoji="1" lang="ja-JP" altLang="en-US" dirty="0"/>
          </a:p>
        </p:txBody>
      </p:sp>
      <p:sp>
        <p:nvSpPr>
          <p:cNvPr id="4" name="日付プレースホルダー 3"/>
          <p:cNvSpPr>
            <a:spLocks noGrp="1"/>
          </p:cNvSpPr>
          <p:nvPr>
            <p:ph type="dt" sz="half" idx="10"/>
          </p:nvPr>
        </p:nvSpPr>
        <p:spPr/>
        <p:txBody>
          <a:bodyPr/>
          <a:lstStyle/>
          <a:p>
            <a:fld id="{0ACF2BFC-495C-4AAE-87CB-966F23481229}"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61</a:t>
            </a:fld>
            <a:endParaRPr kumimoji="1" lang="ja-JP" altLang="en-US"/>
          </a:p>
        </p:txBody>
      </p:sp>
      <p:graphicFrame>
        <p:nvGraphicFramePr>
          <p:cNvPr id="7" name="表 6"/>
          <p:cNvGraphicFramePr>
            <a:graphicFrameLocks noGrp="1"/>
          </p:cNvGraphicFramePr>
          <p:nvPr>
            <p:extLst/>
          </p:nvPr>
        </p:nvGraphicFramePr>
        <p:xfrm>
          <a:off x="2251114" y="1642532"/>
          <a:ext cx="7689772" cy="3521728"/>
        </p:xfrm>
        <a:graphic>
          <a:graphicData uri="http://schemas.openxmlformats.org/drawingml/2006/table">
            <a:tbl>
              <a:tblPr>
                <a:tableStyleId>{3C2FFA5D-87B4-456A-9821-1D502468CF0F}</a:tableStyleId>
              </a:tblPr>
              <a:tblGrid>
                <a:gridCol w="1044138">
                  <a:extLst>
                    <a:ext uri="{9D8B030D-6E8A-4147-A177-3AD203B41FA5}">
                      <a16:colId xmlns:a16="http://schemas.microsoft.com/office/drawing/2014/main" val="20000"/>
                    </a:ext>
                  </a:extLst>
                </a:gridCol>
                <a:gridCol w="6645634">
                  <a:extLst>
                    <a:ext uri="{9D8B030D-6E8A-4147-A177-3AD203B41FA5}">
                      <a16:colId xmlns:a16="http://schemas.microsoft.com/office/drawing/2014/main" val="20001"/>
                    </a:ext>
                  </a:extLst>
                </a:gridCol>
              </a:tblGrid>
              <a:tr h="440216">
                <a:tc gridSpan="2">
                  <a:txBody>
                    <a:bodyPr/>
                    <a:lstStyle/>
                    <a:p>
                      <a:pPr algn="ctr" fontAlgn="ctr"/>
                      <a:r>
                        <a:rPr lang="ja-JP" altLang="en-US" sz="2400" b="1" u="none" strike="noStrike" dirty="0" smtClean="0">
                          <a:effectLst/>
                        </a:rPr>
                        <a:t>Ｙ</a:t>
                      </a:r>
                      <a:r>
                        <a:rPr lang="ja-JP" altLang="en-US" sz="2400" b="1" u="none" strike="noStrike" dirty="0" err="1" smtClean="0">
                          <a:effectLst/>
                        </a:rPr>
                        <a:t>科さんの</a:t>
                      </a:r>
                      <a:r>
                        <a:rPr lang="ja-JP" altLang="en-US" sz="2400" b="1" u="none" strike="noStrike" dirty="0" smtClean="0">
                          <a:effectLst/>
                        </a:rPr>
                        <a:t>１日</a:t>
                      </a:r>
                      <a:r>
                        <a:rPr lang="ja-JP" altLang="en-US" sz="2400" b="1" u="none" strike="noStrike" dirty="0">
                          <a:effectLst/>
                        </a:rPr>
                        <a:t>（例）</a:t>
                      </a:r>
                      <a:endParaRPr lang="ja-JP" altLang="en-US" sz="2400" b="1"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hMerge="1">
                  <a:txBody>
                    <a:bodyPr/>
                    <a:lstStyle/>
                    <a:p>
                      <a:endParaRPr kumimoji="1" lang="ja-JP" altLang="en-US"/>
                    </a:p>
                  </a:txBody>
                  <a:tcPr/>
                </a:tc>
                <a:extLst>
                  <a:ext uri="{0D108BD9-81ED-4DB2-BD59-A6C34878D82A}">
                    <a16:rowId xmlns:a16="http://schemas.microsoft.com/office/drawing/2014/main" val="10000"/>
                  </a:ext>
                </a:extLst>
              </a:tr>
              <a:tr h="440216">
                <a:tc>
                  <a:txBody>
                    <a:bodyPr/>
                    <a:lstStyle/>
                    <a:p>
                      <a:pPr algn="ctr" fontAlgn="ctr"/>
                      <a:r>
                        <a:rPr lang="en-US" altLang="ja-JP" sz="2400" b="1" u="none" strike="noStrike" dirty="0">
                          <a:effectLst/>
                        </a:rPr>
                        <a:t>8:00</a:t>
                      </a:r>
                      <a:endParaRPr lang="en-US" altLang="ja-JP" sz="2400" b="1"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ja-JP" altLang="en-US" sz="2400" b="1" u="none" strike="noStrike">
                          <a:effectLst/>
                        </a:rPr>
                        <a:t>起床</a:t>
                      </a:r>
                      <a:endParaRPr lang="ja-JP" altLang="en-US" sz="2400" b="1"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1"/>
                  </a:ext>
                </a:extLst>
              </a:tr>
              <a:tr h="440216">
                <a:tc>
                  <a:txBody>
                    <a:bodyPr/>
                    <a:lstStyle/>
                    <a:p>
                      <a:pPr algn="ctr" fontAlgn="ctr"/>
                      <a:r>
                        <a:rPr lang="en-US" altLang="ja-JP" sz="2400" b="1" u="none" strike="noStrike" dirty="0">
                          <a:effectLst/>
                        </a:rPr>
                        <a:t>10:00</a:t>
                      </a:r>
                      <a:endParaRPr lang="en-US" altLang="ja-JP" sz="2400" b="1"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ja-JP" altLang="en-US" sz="2400" b="1" u="none" strike="noStrike">
                          <a:effectLst/>
                        </a:rPr>
                        <a:t>ミーティングの資料作り・事務仕事</a:t>
                      </a:r>
                      <a:endParaRPr lang="ja-JP" altLang="en-US" sz="2400" b="1"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2"/>
                  </a:ext>
                </a:extLst>
              </a:tr>
              <a:tr h="440216">
                <a:tc>
                  <a:txBody>
                    <a:bodyPr/>
                    <a:lstStyle/>
                    <a:p>
                      <a:pPr algn="ctr" fontAlgn="ctr"/>
                      <a:r>
                        <a:rPr lang="en-US" altLang="ja-JP" sz="2400" b="1" u="none" strike="noStrike" dirty="0">
                          <a:effectLst/>
                        </a:rPr>
                        <a:t>12:00</a:t>
                      </a:r>
                      <a:endParaRPr lang="en-US" altLang="ja-JP" sz="2400" b="1"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ja-JP" altLang="en-US" sz="2400" b="1" u="none" strike="noStrike">
                          <a:effectLst/>
                        </a:rPr>
                        <a:t>昼休み＆昼寝</a:t>
                      </a:r>
                      <a:endParaRPr lang="ja-JP" altLang="en-US" sz="2400" b="1"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440216">
                <a:tc>
                  <a:txBody>
                    <a:bodyPr/>
                    <a:lstStyle/>
                    <a:p>
                      <a:pPr algn="ctr" fontAlgn="ctr"/>
                      <a:r>
                        <a:rPr lang="en-US" altLang="ja-JP" sz="2400" b="1" u="none" strike="noStrike" dirty="0">
                          <a:effectLst/>
                        </a:rPr>
                        <a:t>15:00</a:t>
                      </a:r>
                      <a:endParaRPr lang="en-US" altLang="ja-JP" sz="2400" b="1"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ja-JP" altLang="en-US" sz="2400" b="1" u="none" strike="noStrike">
                          <a:effectLst/>
                        </a:rPr>
                        <a:t>ミーティング</a:t>
                      </a:r>
                      <a:endParaRPr lang="ja-JP" altLang="en-US" sz="2400" b="1"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4"/>
                  </a:ext>
                </a:extLst>
              </a:tr>
              <a:tr h="440216">
                <a:tc>
                  <a:txBody>
                    <a:bodyPr/>
                    <a:lstStyle/>
                    <a:p>
                      <a:pPr algn="ctr" fontAlgn="ctr"/>
                      <a:r>
                        <a:rPr lang="en-US" altLang="ja-JP" sz="2400" b="1" u="none" strike="noStrike" dirty="0">
                          <a:effectLst/>
                        </a:rPr>
                        <a:t>17:00</a:t>
                      </a:r>
                      <a:endParaRPr lang="en-US" altLang="ja-JP" sz="2400" b="1"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rowSpan="2">
                  <a:txBody>
                    <a:bodyPr/>
                    <a:lstStyle/>
                    <a:p>
                      <a:pPr algn="l" fontAlgn="ctr"/>
                      <a:r>
                        <a:rPr lang="ja-JP" altLang="en-US" sz="2400" b="1" u="none" strike="noStrike" dirty="0">
                          <a:effectLst/>
                        </a:rPr>
                        <a:t>ミーティングのフィードバックを元に研究</a:t>
                      </a:r>
                      <a:endParaRPr lang="ja-JP" altLang="en-US" sz="2400" b="1"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5"/>
                  </a:ext>
                </a:extLst>
              </a:tr>
              <a:tr h="440216">
                <a:tc>
                  <a:txBody>
                    <a:bodyPr/>
                    <a:lstStyle/>
                    <a:p>
                      <a:pPr algn="ctr" fontAlgn="ctr"/>
                      <a:r>
                        <a:rPr lang="en-US" altLang="ja-JP" sz="2400" b="1" u="none" strike="noStrike" dirty="0">
                          <a:effectLst/>
                        </a:rPr>
                        <a:t>19:00</a:t>
                      </a:r>
                      <a:endParaRPr lang="en-US" altLang="ja-JP" sz="2400" b="1"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vMerge="1">
                  <a:txBody>
                    <a:bodyPr/>
                    <a:lstStyle/>
                    <a:p>
                      <a:endParaRPr kumimoji="1" lang="ja-JP" altLang="en-US"/>
                    </a:p>
                  </a:txBody>
                  <a:tcPr/>
                </a:tc>
                <a:extLst>
                  <a:ext uri="{0D108BD9-81ED-4DB2-BD59-A6C34878D82A}">
                    <a16:rowId xmlns:a16="http://schemas.microsoft.com/office/drawing/2014/main" val="10006"/>
                  </a:ext>
                </a:extLst>
              </a:tr>
              <a:tr h="440216">
                <a:tc>
                  <a:txBody>
                    <a:bodyPr/>
                    <a:lstStyle/>
                    <a:p>
                      <a:pPr algn="ctr" fontAlgn="ctr"/>
                      <a:r>
                        <a:rPr lang="en-US" altLang="ja-JP" sz="2400" b="1" u="none" strike="noStrike" dirty="0">
                          <a:effectLst/>
                        </a:rPr>
                        <a:t>20:00</a:t>
                      </a:r>
                      <a:endParaRPr lang="en-US" altLang="ja-JP" sz="2400" b="1"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ja-JP" altLang="en-US" sz="2400" b="1" u="none" strike="noStrike" dirty="0">
                          <a:effectLst/>
                        </a:rPr>
                        <a:t>酒を</a:t>
                      </a:r>
                      <a:r>
                        <a:rPr lang="ja-JP" altLang="en-US" sz="2400" b="1" u="none" strike="noStrike" dirty="0" smtClean="0">
                          <a:effectLst/>
                        </a:rPr>
                        <a:t>飲む（毎日飲むとは言っていない）</a:t>
                      </a:r>
                      <a:endParaRPr lang="ja-JP" altLang="en-US" sz="2400" b="1"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7"/>
                  </a:ext>
                </a:extLst>
              </a:tr>
            </a:tbl>
          </a:graphicData>
        </a:graphic>
      </p:graphicFrame>
      <p:sp>
        <p:nvSpPr>
          <p:cNvPr id="8" name="テキスト ボックス 7"/>
          <p:cNvSpPr txBox="1"/>
          <p:nvPr/>
        </p:nvSpPr>
        <p:spPr>
          <a:xfrm>
            <a:off x="505143" y="5420737"/>
            <a:ext cx="11820358" cy="646331"/>
          </a:xfrm>
          <a:prstGeom prst="rect">
            <a:avLst/>
          </a:prstGeom>
          <a:noFill/>
        </p:spPr>
        <p:txBody>
          <a:bodyPr wrap="square" rtlCol="0">
            <a:spAutoFit/>
          </a:bodyPr>
          <a:lstStyle/>
          <a:p>
            <a:r>
              <a:rPr kumimoji="1" lang="ja-JP" altLang="en-US" sz="3600" b="1" dirty="0" smtClean="0">
                <a:solidFill>
                  <a:srgbClr val="FF0000"/>
                </a:solidFill>
              </a:rPr>
              <a:t>コアタイムはありません！！</a:t>
            </a:r>
            <a:r>
              <a:rPr lang="ja-JP" altLang="en-US" sz="3600" dirty="0"/>
              <a:t>（無いとは言っていない</a:t>
            </a:r>
            <a:r>
              <a:rPr lang="ja-JP" altLang="en-US" sz="3600" dirty="0" smtClean="0"/>
              <a:t>）</a:t>
            </a:r>
            <a:endParaRPr lang="en-US" altLang="ja-JP" sz="3600" dirty="0"/>
          </a:p>
        </p:txBody>
      </p:sp>
    </p:spTree>
    <p:extLst>
      <p:ext uri="{BB962C8B-B14F-4D97-AF65-F5344CB8AC3E}">
        <p14:creationId xmlns:p14="http://schemas.microsoft.com/office/powerpoint/2010/main" val="136828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イベント</a:t>
            </a:r>
            <a:endParaRPr kumimoji="1" lang="ja-JP" altLang="en-US" dirty="0"/>
          </a:p>
        </p:txBody>
      </p:sp>
      <p:sp>
        <p:nvSpPr>
          <p:cNvPr id="4" name="日付プレースホルダー 3"/>
          <p:cNvSpPr>
            <a:spLocks noGrp="1"/>
          </p:cNvSpPr>
          <p:nvPr>
            <p:ph type="dt" sz="half" idx="10"/>
          </p:nvPr>
        </p:nvSpPr>
        <p:spPr/>
        <p:txBody>
          <a:bodyPr/>
          <a:lstStyle/>
          <a:p>
            <a:fld id="{812F1645-A7C7-464F-A532-ACC82C636815}"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62</a:t>
            </a:fld>
            <a:endParaRPr kumimoji="1" lang="ja-JP" altLang="en-US"/>
          </a:p>
        </p:txBody>
      </p:sp>
      <p:graphicFrame>
        <p:nvGraphicFramePr>
          <p:cNvPr id="7" name="表 6"/>
          <p:cNvGraphicFramePr>
            <a:graphicFrameLocks noGrp="1"/>
          </p:cNvGraphicFramePr>
          <p:nvPr>
            <p:extLst/>
          </p:nvPr>
        </p:nvGraphicFramePr>
        <p:xfrm>
          <a:off x="428663" y="1524000"/>
          <a:ext cx="6886537" cy="3622007"/>
        </p:xfrm>
        <a:graphic>
          <a:graphicData uri="http://schemas.openxmlformats.org/drawingml/2006/table">
            <a:tbl>
              <a:tblPr>
                <a:tableStyleId>{5C22544A-7EE6-4342-B048-85BDC9FD1C3A}</a:tableStyleId>
              </a:tblPr>
              <a:tblGrid>
                <a:gridCol w="2039567">
                  <a:extLst>
                    <a:ext uri="{9D8B030D-6E8A-4147-A177-3AD203B41FA5}">
                      <a16:colId xmlns:a16="http://schemas.microsoft.com/office/drawing/2014/main" val="20000"/>
                    </a:ext>
                  </a:extLst>
                </a:gridCol>
                <a:gridCol w="4846970">
                  <a:extLst>
                    <a:ext uri="{9D8B030D-6E8A-4147-A177-3AD203B41FA5}">
                      <a16:colId xmlns:a16="http://schemas.microsoft.com/office/drawing/2014/main" val="20001"/>
                    </a:ext>
                  </a:extLst>
                </a:gridCol>
              </a:tblGrid>
              <a:tr h="599149">
                <a:tc>
                  <a:txBody>
                    <a:bodyPr/>
                    <a:lstStyle/>
                    <a:p>
                      <a:pPr algn="ctr" fontAlgn="ctr"/>
                      <a:r>
                        <a:rPr lang="en-US" altLang="ja-JP" sz="3600" b="1" u="none" strike="noStrike" dirty="0">
                          <a:effectLst/>
                        </a:rPr>
                        <a:t>4</a:t>
                      </a:r>
                      <a:r>
                        <a:rPr lang="ja-JP" altLang="en-US" sz="3600" b="1" u="none" strike="noStrike" dirty="0">
                          <a:effectLst/>
                        </a:rPr>
                        <a:t>月</a:t>
                      </a:r>
                      <a:endParaRPr lang="ja-JP" altLang="en-US" sz="3600" b="1"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ja-JP" altLang="en-US" sz="3600" b="1" u="none" strike="noStrike" dirty="0">
                          <a:effectLst/>
                        </a:rPr>
                        <a:t>お花見</a:t>
                      </a:r>
                      <a:endParaRPr lang="ja-JP" altLang="en-US" sz="3600" b="1"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0"/>
                  </a:ext>
                </a:extLst>
              </a:tr>
              <a:tr h="599149">
                <a:tc>
                  <a:txBody>
                    <a:bodyPr/>
                    <a:lstStyle/>
                    <a:p>
                      <a:pPr algn="ctr" fontAlgn="ctr"/>
                      <a:r>
                        <a:rPr lang="en-US" altLang="ja-JP" sz="3600" b="1" u="none" strike="noStrike" dirty="0">
                          <a:effectLst/>
                        </a:rPr>
                        <a:t>7</a:t>
                      </a:r>
                      <a:r>
                        <a:rPr lang="ja-JP" altLang="en-US" sz="3600" b="1" u="none" strike="noStrike" dirty="0">
                          <a:effectLst/>
                        </a:rPr>
                        <a:t>月</a:t>
                      </a:r>
                      <a:endParaRPr lang="ja-JP" altLang="en-US" sz="3600" b="1"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en-US" sz="3600" b="1" u="none" strike="noStrike" dirty="0">
                          <a:effectLst/>
                        </a:rPr>
                        <a:t>BBQ</a:t>
                      </a:r>
                      <a:endParaRPr lang="en-US" sz="3600" b="1"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1"/>
                  </a:ext>
                </a:extLst>
              </a:tr>
              <a:tr h="599149">
                <a:tc>
                  <a:txBody>
                    <a:bodyPr/>
                    <a:lstStyle/>
                    <a:p>
                      <a:pPr algn="ctr" fontAlgn="ctr"/>
                      <a:r>
                        <a:rPr lang="en-US" altLang="ja-JP" sz="3600" b="1" u="none" strike="noStrike" dirty="0">
                          <a:effectLst/>
                        </a:rPr>
                        <a:t>9</a:t>
                      </a:r>
                      <a:r>
                        <a:rPr lang="ja-JP" altLang="en-US" sz="3600" b="1" u="none" strike="noStrike">
                          <a:effectLst/>
                        </a:rPr>
                        <a:t>月</a:t>
                      </a:r>
                      <a:endParaRPr lang="ja-JP" altLang="en-US" sz="3600" b="1"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ja-JP" altLang="en-US" sz="3600" b="1" u="none" strike="noStrike">
                          <a:effectLst/>
                        </a:rPr>
                        <a:t>研究室合宿</a:t>
                      </a:r>
                      <a:endParaRPr lang="ja-JP" altLang="en-US" sz="3600" b="1"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2"/>
                  </a:ext>
                </a:extLst>
              </a:tr>
              <a:tr h="626262">
                <a:tc>
                  <a:txBody>
                    <a:bodyPr/>
                    <a:lstStyle/>
                    <a:p>
                      <a:pPr algn="ctr" fontAlgn="ctr"/>
                      <a:r>
                        <a:rPr lang="en-US" altLang="ja-JP" sz="3600" b="1" u="none" strike="noStrike" dirty="0">
                          <a:effectLst/>
                        </a:rPr>
                        <a:t>12</a:t>
                      </a:r>
                      <a:r>
                        <a:rPr lang="ja-JP" altLang="en-US" sz="3600" b="1" u="none" strike="noStrike">
                          <a:effectLst/>
                        </a:rPr>
                        <a:t>月</a:t>
                      </a:r>
                      <a:endParaRPr lang="ja-JP" altLang="en-US" sz="3600" b="1"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ja-JP" altLang="en-US" sz="3600" b="1" u="none" strike="noStrike" dirty="0">
                          <a:effectLst/>
                        </a:rPr>
                        <a:t>仮配生歓迎会・忘年会</a:t>
                      </a:r>
                      <a:endParaRPr lang="ja-JP" altLang="en-US" sz="3600" b="1"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599149">
                <a:tc>
                  <a:txBody>
                    <a:bodyPr/>
                    <a:lstStyle/>
                    <a:p>
                      <a:pPr algn="ctr" fontAlgn="ctr"/>
                      <a:r>
                        <a:rPr lang="en-US" altLang="ja-JP" sz="3600" b="1" u="none" strike="noStrike" dirty="0">
                          <a:effectLst/>
                        </a:rPr>
                        <a:t>1</a:t>
                      </a:r>
                      <a:r>
                        <a:rPr lang="ja-JP" altLang="en-US" sz="3600" b="1" u="none" strike="noStrike" dirty="0">
                          <a:effectLst/>
                        </a:rPr>
                        <a:t>月</a:t>
                      </a:r>
                      <a:endParaRPr lang="ja-JP" altLang="en-US" sz="3600" b="1"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ja-JP" altLang="en-US" sz="3600" b="1" u="none" strike="noStrike" dirty="0">
                          <a:effectLst/>
                        </a:rPr>
                        <a:t>新年会</a:t>
                      </a:r>
                      <a:endParaRPr lang="ja-JP" altLang="en-US" sz="3600" b="1"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4"/>
                  </a:ext>
                </a:extLst>
              </a:tr>
              <a:tr h="599149">
                <a:tc>
                  <a:txBody>
                    <a:bodyPr/>
                    <a:lstStyle/>
                    <a:p>
                      <a:pPr algn="ctr" fontAlgn="ctr"/>
                      <a:r>
                        <a:rPr lang="en-US" altLang="ja-JP" sz="3600" b="1" u="none" strike="noStrike" dirty="0">
                          <a:effectLst/>
                        </a:rPr>
                        <a:t>3</a:t>
                      </a:r>
                      <a:r>
                        <a:rPr lang="ja-JP" altLang="en-US" sz="3600" b="1" u="none" strike="noStrike" dirty="0">
                          <a:effectLst/>
                        </a:rPr>
                        <a:t>月</a:t>
                      </a:r>
                      <a:endParaRPr lang="ja-JP" altLang="en-US" sz="3600" b="1"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ja-JP" altLang="en-US" sz="3600" b="1" u="none" strike="noStrike" dirty="0">
                          <a:effectLst/>
                        </a:rPr>
                        <a:t>追いコン</a:t>
                      </a:r>
                      <a:endParaRPr lang="ja-JP" altLang="en-US" sz="3600" b="1"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5"/>
                  </a:ext>
                </a:extLst>
              </a:tr>
            </a:tbl>
          </a:graphicData>
        </a:graphic>
      </p:graphicFrame>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26517" y="1524000"/>
            <a:ext cx="3180696" cy="2385522"/>
          </a:xfrm>
          <a:prstGeom prst="rect">
            <a:avLst/>
          </a:prstGeom>
          <a:ln>
            <a:noFill/>
          </a:ln>
          <a:effectLst>
            <a:outerShdw blurRad="292100" dist="139700" dir="2700000" algn="tl" rotWithShape="0">
              <a:srgbClr val="333333">
                <a:alpha val="65000"/>
              </a:srgbClr>
            </a:outerShdw>
          </a:effectLst>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4839" y="3634790"/>
            <a:ext cx="3374219" cy="2530664"/>
          </a:xfrm>
          <a:prstGeom prst="rect">
            <a:avLst/>
          </a:prstGeom>
          <a:ln>
            <a:noFill/>
          </a:ln>
          <a:effectLst>
            <a:outerShdw blurRad="292100" dist="139700" dir="2700000" algn="tl" rotWithShape="0">
              <a:srgbClr val="333333">
                <a:alpha val="65000"/>
              </a:srgbClr>
            </a:outerShdw>
          </a:effectLst>
        </p:spPr>
      </p:pic>
      <p:sp>
        <p:nvSpPr>
          <p:cNvPr id="11" name="テキスト ボックス 10"/>
          <p:cNvSpPr txBox="1"/>
          <p:nvPr/>
        </p:nvSpPr>
        <p:spPr>
          <a:xfrm>
            <a:off x="609600" y="5514415"/>
            <a:ext cx="5417574" cy="523220"/>
          </a:xfrm>
          <a:prstGeom prst="rect">
            <a:avLst/>
          </a:prstGeom>
          <a:noFill/>
        </p:spPr>
        <p:txBody>
          <a:bodyPr wrap="square" rtlCol="0">
            <a:spAutoFit/>
          </a:bodyPr>
          <a:lstStyle/>
          <a:p>
            <a:r>
              <a:rPr lang="ja-JP" altLang="en-US" sz="2800" dirty="0" smtClean="0"/>
              <a:t>突然研究室で飲み会もするよ！</a:t>
            </a:r>
            <a:endParaRPr lang="en-US" altLang="ja-JP" sz="2800" dirty="0"/>
          </a:p>
        </p:txBody>
      </p:sp>
    </p:spTree>
    <p:extLst>
      <p:ext uri="{BB962C8B-B14F-4D97-AF65-F5344CB8AC3E}">
        <p14:creationId xmlns:p14="http://schemas.microsoft.com/office/powerpoint/2010/main" val="29432324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fld id="{E204EC43-A031-46B3-AD1F-C2EACC9775D7}"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63</a:t>
            </a:fld>
            <a:endParaRPr kumimoji="1" lang="ja-JP" altLang="en-US"/>
          </a:p>
        </p:txBody>
      </p:sp>
      <p:sp>
        <p:nvSpPr>
          <p:cNvPr id="7" name="テキスト ボックス 6"/>
          <p:cNvSpPr txBox="1"/>
          <p:nvPr/>
        </p:nvSpPr>
        <p:spPr>
          <a:xfrm>
            <a:off x="1539475" y="2688111"/>
            <a:ext cx="8717229" cy="1938992"/>
          </a:xfrm>
          <a:prstGeom prst="rect">
            <a:avLst/>
          </a:prstGeom>
          <a:noFill/>
        </p:spPr>
        <p:txBody>
          <a:bodyPr wrap="square" rtlCol="0">
            <a:spAutoFit/>
          </a:bodyPr>
          <a:lstStyle/>
          <a:p>
            <a:pPr algn="ctr"/>
            <a:r>
              <a:rPr lang="ja-JP" altLang="en-US" sz="6000" b="1" dirty="0" smtClean="0"/>
              <a:t>あなたに秘めた可能性を爆発させましょう！</a:t>
            </a:r>
            <a:endParaRPr lang="en-US" altLang="ja-JP" sz="6000" b="1" dirty="0" smtClean="0"/>
          </a:p>
        </p:txBody>
      </p:sp>
      <p:sp>
        <p:nvSpPr>
          <p:cNvPr id="8" name="正方形/長方形 7"/>
          <p:cNvSpPr/>
          <p:nvPr/>
        </p:nvSpPr>
        <p:spPr>
          <a:xfrm>
            <a:off x="856151" y="1701973"/>
            <a:ext cx="2623667" cy="523220"/>
          </a:xfrm>
          <a:prstGeom prst="rect">
            <a:avLst/>
          </a:prstGeom>
        </p:spPr>
        <p:txBody>
          <a:bodyPr wrap="none">
            <a:spAutoFit/>
          </a:bodyPr>
          <a:lstStyle/>
          <a:p>
            <a:r>
              <a:rPr lang="en-US" altLang="ja-JP" sz="2800" dirty="0" smtClean="0"/>
              <a:t>PEAR LAB</a:t>
            </a:r>
            <a:r>
              <a:rPr lang="ja-JP" altLang="en-US" sz="2800" dirty="0" smtClean="0"/>
              <a:t>で･･･</a:t>
            </a:r>
            <a:endParaRPr lang="ja-JP" altLang="en-US" sz="2800" dirty="0"/>
          </a:p>
        </p:txBody>
      </p:sp>
    </p:spTree>
    <p:extLst>
      <p:ext uri="{BB962C8B-B14F-4D97-AF65-F5344CB8AC3E}">
        <p14:creationId xmlns:p14="http://schemas.microsoft.com/office/powerpoint/2010/main" val="5750401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PEAR</a:t>
            </a:r>
            <a:r>
              <a:rPr lang="en-US" altLang="ja-JP" dirty="0"/>
              <a:t> </a:t>
            </a:r>
            <a:r>
              <a:rPr lang="en-US" altLang="ja-JP" dirty="0" smtClean="0"/>
              <a:t>LAB</a:t>
            </a:r>
            <a:r>
              <a:rPr lang="ja-JP" altLang="en-US" dirty="0" smtClean="0"/>
              <a:t>で身につけることができるスキル</a:t>
            </a:r>
            <a:endParaRPr kumimoji="1" lang="ja-JP" altLang="en-US" dirty="0"/>
          </a:p>
        </p:txBody>
      </p:sp>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7</a:t>
            </a:fld>
            <a:endParaRPr kumimoji="1" lang="ja-JP" altLang="en-US"/>
          </a:p>
        </p:txBody>
      </p:sp>
      <p:sp>
        <p:nvSpPr>
          <p:cNvPr id="7" name="正方形/長方形 6"/>
          <p:cNvSpPr/>
          <p:nvPr/>
        </p:nvSpPr>
        <p:spPr>
          <a:xfrm>
            <a:off x="609600" y="1523999"/>
            <a:ext cx="10674940" cy="1592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b="1" dirty="0"/>
              <a:t>ハードウェア開発</a:t>
            </a:r>
          </a:p>
          <a:p>
            <a:pPr lvl="1"/>
            <a:r>
              <a:rPr lang="ja-JP" altLang="en-US" sz="2000" b="1" dirty="0" smtClean="0"/>
              <a:t>・プロセッサ</a:t>
            </a:r>
            <a:r>
              <a:rPr lang="ja-JP" altLang="en-US" sz="2000" b="1" dirty="0"/>
              <a:t>のアーキテクチャ</a:t>
            </a:r>
          </a:p>
          <a:p>
            <a:pPr lvl="1"/>
            <a:r>
              <a:rPr lang="ja-JP" altLang="en-US" sz="2000" b="1" dirty="0"/>
              <a:t>・</a:t>
            </a:r>
            <a:r>
              <a:rPr lang="en-US" altLang="ja-JP" sz="2000" b="1" dirty="0" smtClean="0"/>
              <a:t>FPGA</a:t>
            </a:r>
            <a:r>
              <a:rPr lang="ja-JP" altLang="en-US" sz="2000" b="1" dirty="0"/>
              <a:t>を用いた回路</a:t>
            </a:r>
            <a:r>
              <a:rPr lang="ja-JP" altLang="en-US" sz="2000" b="1" dirty="0" smtClean="0"/>
              <a:t>設計技術</a:t>
            </a:r>
            <a:endParaRPr lang="ja-JP" altLang="en-US" sz="2000" b="1" dirty="0"/>
          </a:p>
          <a:p>
            <a:pPr lvl="1"/>
            <a:r>
              <a:rPr lang="ja-JP" altLang="en-US" sz="2000" b="1" dirty="0" smtClean="0"/>
              <a:t>・</a:t>
            </a:r>
            <a:r>
              <a:rPr lang="en-US" altLang="ja-JP" sz="2000" b="1" dirty="0" smtClean="0"/>
              <a:t>PC</a:t>
            </a:r>
            <a:r>
              <a:rPr lang="ja-JP" altLang="en-US" sz="2000" b="1" dirty="0"/>
              <a:t>の</a:t>
            </a:r>
            <a:r>
              <a:rPr lang="ja-JP" altLang="en-US" sz="2000" b="1" dirty="0" smtClean="0"/>
              <a:t>仕組み</a:t>
            </a:r>
            <a:endParaRPr lang="en-US" altLang="ja-JP" sz="2000" b="1" dirty="0" smtClean="0"/>
          </a:p>
          <a:p>
            <a:pPr lvl="1"/>
            <a:r>
              <a:rPr lang="ja-JP" altLang="en-US" sz="2000" b="1" dirty="0" smtClean="0"/>
              <a:t>・半田付け、電子工作</a:t>
            </a:r>
            <a:endParaRPr lang="en-US" altLang="ja-JP" sz="2000" b="1" dirty="0"/>
          </a:p>
        </p:txBody>
      </p:sp>
      <p:sp>
        <p:nvSpPr>
          <p:cNvPr id="8" name="正方形/長方形 7"/>
          <p:cNvSpPr/>
          <p:nvPr/>
        </p:nvSpPr>
        <p:spPr>
          <a:xfrm>
            <a:off x="609600" y="3116826"/>
            <a:ext cx="10674941" cy="13273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ja-JP" altLang="en-US" b="1" dirty="0"/>
              <a:t>ソフトウェア開発</a:t>
            </a:r>
          </a:p>
          <a:p>
            <a:pPr lvl="1"/>
            <a:r>
              <a:rPr lang="ja-JP" altLang="en-US" sz="2000" b="1" dirty="0" smtClean="0"/>
              <a:t>・</a:t>
            </a:r>
            <a:r>
              <a:rPr lang="en-US" altLang="ja-JP" sz="2000" b="1" dirty="0" smtClean="0"/>
              <a:t>OS</a:t>
            </a:r>
            <a:r>
              <a:rPr lang="ja-JP" altLang="en-US" sz="2000" b="1" dirty="0"/>
              <a:t>についての知識：</a:t>
            </a:r>
            <a:r>
              <a:rPr lang="en-US" altLang="ja-JP" sz="2000" b="1" dirty="0"/>
              <a:t>Linux</a:t>
            </a:r>
            <a:r>
              <a:rPr lang="ja-JP" altLang="en-US" sz="2000" b="1" dirty="0" err="1"/>
              <a:t>、</a:t>
            </a:r>
            <a:r>
              <a:rPr lang="en-US" altLang="ja-JP" sz="2000" b="1" dirty="0"/>
              <a:t>Windows</a:t>
            </a:r>
            <a:endParaRPr lang="ja-JP" altLang="en-US" sz="2000" b="1" dirty="0"/>
          </a:p>
          <a:p>
            <a:pPr lvl="1"/>
            <a:r>
              <a:rPr lang="ja-JP" altLang="en-US" sz="2000" b="1" dirty="0" smtClean="0"/>
              <a:t>・</a:t>
            </a:r>
            <a:r>
              <a:rPr lang="en-US" altLang="ja-JP" sz="2000" b="1" dirty="0" smtClean="0"/>
              <a:t>C</a:t>
            </a:r>
            <a:r>
              <a:rPr lang="ja-JP" altLang="en-US" sz="2000" b="1" dirty="0" err="1"/>
              <a:t>、</a:t>
            </a:r>
            <a:r>
              <a:rPr lang="en-US" altLang="ja-JP" sz="2000" b="1" dirty="0"/>
              <a:t>C++</a:t>
            </a:r>
            <a:r>
              <a:rPr lang="ja-JP" altLang="en-US" sz="2000" b="1" dirty="0" err="1"/>
              <a:t>、</a:t>
            </a:r>
            <a:r>
              <a:rPr lang="en-US" altLang="ja-JP" sz="2000" b="1" dirty="0" smtClean="0"/>
              <a:t>Java</a:t>
            </a:r>
            <a:r>
              <a:rPr lang="ja-JP" altLang="en-US" sz="2000" b="1" dirty="0" err="1" smtClean="0"/>
              <a:t>、</a:t>
            </a:r>
            <a:r>
              <a:rPr lang="en-US" altLang="ja-JP" sz="2000" b="1" dirty="0"/>
              <a:t>Shell Script</a:t>
            </a:r>
            <a:r>
              <a:rPr lang="ja-JP" altLang="en-US" sz="2000" b="1" dirty="0"/>
              <a:t>などなどさまざまな言語の</a:t>
            </a:r>
            <a:r>
              <a:rPr lang="ja-JP" altLang="en-US" sz="2000" b="1" dirty="0" smtClean="0"/>
              <a:t>使いかた</a:t>
            </a:r>
            <a:endParaRPr lang="en-US" altLang="ja-JP" sz="2000" b="1" dirty="0" smtClean="0"/>
          </a:p>
          <a:p>
            <a:pPr lvl="1"/>
            <a:r>
              <a:rPr lang="ja-JP" altLang="en-US" sz="2000" b="1" dirty="0" smtClean="0"/>
              <a:t>・</a:t>
            </a:r>
            <a:r>
              <a:rPr lang="ja-JP" altLang="en-US" sz="2000" b="1" dirty="0"/>
              <a:t>並列分散システムの</a:t>
            </a:r>
            <a:r>
              <a:rPr lang="ja-JP" altLang="en-US" sz="2000" b="1" dirty="0" smtClean="0"/>
              <a:t>設計・開発・最適化技術</a:t>
            </a:r>
            <a:endParaRPr lang="ja-JP" altLang="en-US" sz="2000" b="1" dirty="0"/>
          </a:p>
        </p:txBody>
      </p:sp>
      <p:sp>
        <p:nvSpPr>
          <p:cNvPr id="9" name="正方形/長方形 8"/>
          <p:cNvSpPr/>
          <p:nvPr/>
        </p:nvSpPr>
        <p:spPr>
          <a:xfrm>
            <a:off x="609599" y="4444182"/>
            <a:ext cx="10674941" cy="1219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ja-JP" altLang="en-US" b="1" dirty="0"/>
              <a:t>ほか</a:t>
            </a:r>
            <a:r>
              <a:rPr lang="ja-JP" altLang="en-US" b="1" dirty="0" smtClean="0"/>
              <a:t>には･･･</a:t>
            </a:r>
            <a:endParaRPr lang="en-US" altLang="ja-JP" b="1" dirty="0" smtClean="0"/>
          </a:p>
          <a:p>
            <a:r>
              <a:rPr lang="ja-JP" altLang="en-US" sz="2400" b="1" dirty="0" smtClean="0"/>
              <a:t>画像</a:t>
            </a:r>
            <a:r>
              <a:rPr lang="ja-JP" altLang="en-US" sz="2400" b="1" dirty="0"/>
              <a:t>処理、ネットワーク通信の仕組み、ロボットの開発、サーバー管理、</a:t>
            </a:r>
            <a:r>
              <a:rPr lang="en-US" altLang="ja-JP" sz="2400" b="1" dirty="0"/>
              <a:t/>
            </a:r>
            <a:br>
              <a:rPr lang="en-US" altLang="ja-JP" sz="2400" b="1" dirty="0"/>
            </a:br>
            <a:r>
              <a:rPr lang="en-US" altLang="ja-JP" sz="2400" b="1" dirty="0" err="1"/>
              <a:t>git</a:t>
            </a:r>
            <a:r>
              <a:rPr lang="ja-JP" altLang="en-US" sz="2400" b="1" dirty="0"/>
              <a:t>の使い方、発表技術、ファシリテーションなどなど･･･</a:t>
            </a:r>
          </a:p>
        </p:txBody>
      </p:sp>
      <p:sp>
        <p:nvSpPr>
          <p:cNvPr id="10" name="正方形/長方形 9"/>
          <p:cNvSpPr/>
          <p:nvPr/>
        </p:nvSpPr>
        <p:spPr>
          <a:xfrm>
            <a:off x="744887" y="5885517"/>
            <a:ext cx="5484194" cy="584775"/>
          </a:xfrm>
          <a:prstGeom prst="rect">
            <a:avLst/>
          </a:prstGeom>
        </p:spPr>
        <p:txBody>
          <a:bodyPr wrap="none">
            <a:spAutoFit/>
          </a:bodyPr>
          <a:lstStyle/>
          <a:p>
            <a:r>
              <a:rPr lang="en-US" altLang="ja-JP" sz="3200" b="1" dirty="0"/>
              <a:t>Intel</a:t>
            </a:r>
            <a:r>
              <a:rPr lang="ja-JP" altLang="en-US" sz="3200" b="1" dirty="0"/>
              <a:t>が求める</a:t>
            </a:r>
            <a:r>
              <a:rPr lang="ja-JP" altLang="en-US" sz="3200" b="1" dirty="0" smtClean="0"/>
              <a:t>人、それは･･･ </a:t>
            </a:r>
            <a:endParaRPr lang="ja-JP" altLang="en-US" sz="3200" b="1" dirty="0"/>
          </a:p>
        </p:txBody>
      </p:sp>
      <p:sp>
        <p:nvSpPr>
          <p:cNvPr id="11" name="正方形/長方形 10"/>
          <p:cNvSpPr/>
          <p:nvPr/>
        </p:nvSpPr>
        <p:spPr>
          <a:xfrm>
            <a:off x="6096000" y="5885518"/>
            <a:ext cx="4698722" cy="584775"/>
          </a:xfrm>
          <a:prstGeom prst="rect">
            <a:avLst/>
          </a:prstGeom>
        </p:spPr>
        <p:txBody>
          <a:bodyPr wrap="none">
            <a:spAutoFit/>
          </a:bodyPr>
          <a:lstStyle/>
          <a:p>
            <a:r>
              <a:rPr lang="ja-JP" altLang="en-US" sz="3200" b="1" dirty="0" smtClean="0"/>
              <a:t>私たちのような人でした</a:t>
            </a:r>
            <a:endParaRPr lang="ja-JP" altLang="en-US" sz="3200" b="1" dirty="0"/>
          </a:p>
        </p:txBody>
      </p:sp>
    </p:spTree>
    <p:extLst>
      <p:ext uri="{BB962C8B-B14F-4D97-AF65-F5344CB8AC3E}">
        <p14:creationId xmlns:p14="http://schemas.microsoft.com/office/powerpoint/2010/main" val="105197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学会参加・発表</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今年学会やワークショップで訪れた場所</a:t>
            </a:r>
            <a:endParaRPr kumimoji="1" lang="en-US" altLang="ja-JP" dirty="0" smtClean="0"/>
          </a:p>
          <a:p>
            <a:pPr lvl="1"/>
            <a:r>
              <a:rPr lang="ja-JP" altLang="en-US" dirty="0" smtClean="0"/>
              <a:t>京都、北海道、岐阜、愛媛、大分、神奈川、千葉、宮城、東京、</a:t>
            </a:r>
            <a:r>
              <a:rPr lang="en-US" altLang="ja-JP" dirty="0" smtClean="0"/>
              <a:t>London</a:t>
            </a:r>
            <a:r>
              <a:rPr lang="ja-JP" altLang="en-US" dirty="0" smtClean="0"/>
              <a:t>（国際学会）</a:t>
            </a:r>
            <a:endParaRPr lang="en-US" altLang="ja-JP" dirty="0" smtClean="0"/>
          </a:p>
          <a:p>
            <a:pPr marL="274320" lvl="1" indent="0">
              <a:buNone/>
            </a:pPr>
            <a:endParaRPr kumimoji="1" lang="en-US" altLang="ja-JP" dirty="0" smtClean="0"/>
          </a:p>
        </p:txBody>
      </p:sp>
      <p:sp>
        <p:nvSpPr>
          <p:cNvPr id="4" name="日付プレースホルダー 3"/>
          <p:cNvSpPr>
            <a:spLocks noGrp="1"/>
          </p:cNvSpPr>
          <p:nvPr>
            <p:ph type="dt" sz="half" idx="10"/>
          </p:nvPr>
        </p:nvSpPr>
        <p:spPr/>
        <p:txBody>
          <a:bodyPr/>
          <a:lstStyle/>
          <a:p>
            <a:fld id="{81FE05F0-E70F-408C-8689-EA40CD7D8C20}"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8</a:t>
            </a:fld>
            <a:endParaRPr kumimoji="1" lang="ja-JP" altLang="en-US"/>
          </a:p>
        </p:txBody>
      </p:sp>
      <p:sp>
        <p:nvSpPr>
          <p:cNvPr id="7" name="テキスト ボックス 6"/>
          <p:cNvSpPr txBox="1"/>
          <p:nvPr/>
        </p:nvSpPr>
        <p:spPr>
          <a:xfrm>
            <a:off x="2278876" y="2418407"/>
            <a:ext cx="7460035" cy="461665"/>
          </a:xfrm>
          <a:prstGeom prst="rect">
            <a:avLst/>
          </a:prstGeom>
          <a:noFill/>
        </p:spPr>
        <p:txBody>
          <a:bodyPr wrap="square" rtlCol="0">
            <a:spAutoFit/>
          </a:bodyPr>
          <a:lstStyle/>
          <a:p>
            <a:r>
              <a:rPr lang="ja-JP" altLang="en-US" sz="2400" b="1" dirty="0" smtClean="0"/>
              <a:t>がんばり次第でどんなところにでもいけます！</a:t>
            </a:r>
            <a:endParaRPr lang="en-US" altLang="ja-JP" sz="2400" b="1" dirty="0"/>
          </a:p>
        </p:txBody>
      </p:sp>
      <p:pic>
        <p:nvPicPr>
          <p:cNvPr id="4098" name="Picture 2" descr="https://scontent.xx.fbcdn.net/hphotos-xtf1/v/t1.0-9/11259844_884675211620240_6406099814218316084_n.jpg?oh=2beafd14ff246da9baaeb5344dd2a995&amp;oe=568F92D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17" y="3315897"/>
            <a:ext cx="4203319" cy="3152490"/>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pic>
        <p:nvPicPr>
          <p:cNvPr id="4100" name="Picture 4" descr="https://pbs.twimg.com/media/CPPxrogUwAEEiRJ.jpg:lar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4738" y="3311590"/>
            <a:ext cx="4203320" cy="3152490"/>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
        <p:nvSpPr>
          <p:cNvPr id="10" name="テキスト ボックス 9"/>
          <p:cNvSpPr txBox="1"/>
          <p:nvPr/>
        </p:nvSpPr>
        <p:spPr>
          <a:xfrm>
            <a:off x="1981419" y="2880072"/>
            <a:ext cx="7460035" cy="461665"/>
          </a:xfrm>
          <a:prstGeom prst="rect">
            <a:avLst/>
          </a:prstGeom>
          <a:noFill/>
        </p:spPr>
        <p:txBody>
          <a:bodyPr wrap="square" rtlCol="0">
            <a:spAutoFit/>
          </a:bodyPr>
          <a:lstStyle/>
          <a:p>
            <a:pPr algn="ctr"/>
            <a:r>
              <a:rPr lang="ja-JP" altLang="en-US" sz="2400" b="1" dirty="0" smtClean="0"/>
              <a:t>国際学会も夢じゃない！</a:t>
            </a:r>
            <a:endParaRPr lang="en-US" altLang="ja-JP" sz="2400" b="1" dirty="0"/>
          </a:p>
        </p:txBody>
      </p:sp>
    </p:spTree>
    <p:extLst>
      <p:ext uri="{BB962C8B-B14F-4D97-AF65-F5344CB8AC3E}">
        <p14:creationId xmlns:p14="http://schemas.microsoft.com/office/powerpoint/2010/main" val="2055220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さまざまなコンテストの参加</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高性能システム設計コンテスト</a:t>
            </a:r>
            <a:endParaRPr lang="en-US" altLang="ja-JP" dirty="0" smtClean="0"/>
          </a:p>
          <a:p>
            <a:pPr lvl="1"/>
            <a:r>
              <a:rPr lang="ja-JP" altLang="en-US" dirty="0" smtClean="0"/>
              <a:t>プロセッサ設計部門</a:t>
            </a:r>
            <a:endParaRPr lang="en-US" altLang="ja-JP" dirty="0" smtClean="0"/>
          </a:p>
          <a:p>
            <a:pPr lvl="2"/>
            <a:r>
              <a:rPr lang="ja-JP" altLang="en-US" dirty="0" smtClean="0"/>
              <a:t>優秀なプロセッサを作って速い処理をしよう</a:t>
            </a:r>
            <a:endParaRPr lang="en-US" altLang="ja-JP" dirty="0" smtClean="0"/>
          </a:p>
          <a:p>
            <a:pPr lvl="1"/>
            <a:r>
              <a:rPr lang="ja-JP" altLang="en-US" dirty="0" smtClean="0"/>
              <a:t>コンピュータシステム設計部門</a:t>
            </a:r>
            <a:endParaRPr lang="en-US" altLang="ja-JP" dirty="0" smtClean="0"/>
          </a:p>
          <a:p>
            <a:endParaRPr lang="en-US" altLang="ja-JP" dirty="0"/>
          </a:p>
          <a:p>
            <a:r>
              <a:rPr lang="en-US" altLang="ja-JP" dirty="0" smtClean="0"/>
              <a:t>TRAX</a:t>
            </a:r>
            <a:r>
              <a:rPr lang="ja-JP" altLang="en-US" dirty="0" smtClean="0"/>
              <a:t>デザインコンペティション</a:t>
            </a:r>
            <a:endParaRPr lang="en-US" altLang="ja-JP" dirty="0" smtClean="0"/>
          </a:p>
          <a:p>
            <a:pPr lvl="1"/>
            <a:r>
              <a:rPr lang="en-US" altLang="ja-JP" dirty="0" err="1" smtClean="0"/>
              <a:t>Trax</a:t>
            </a:r>
            <a:r>
              <a:rPr lang="ja-JP" altLang="en-US" dirty="0" smtClean="0"/>
              <a:t>（ボードゲーム）のゲーム</a:t>
            </a:r>
            <a:r>
              <a:rPr lang="en-US" altLang="ja-JP" dirty="0" smtClean="0"/>
              <a:t>AI</a:t>
            </a:r>
            <a:r>
              <a:rPr lang="ja-JP" altLang="en-US" dirty="0" smtClean="0"/>
              <a:t>を作って競わせる大会</a:t>
            </a:r>
            <a:endParaRPr lang="en-US" altLang="ja-JP" dirty="0" smtClean="0"/>
          </a:p>
        </p:txBody>
      </p:sp>
      <p:sp>
        <p:nvSpPr>
          <p:cNvPr id="4" name="日付プレースホルダー 3"/>
          <p:cNvSpPr>
            <a:spLocks noGrp="1"/>
          </p:cNvSpPr>
          <p:nvPr>
            <p:ph type="dt" sz="half" idx="10"/>
          </p:nvPr>
        </p:nvSpPr>
        <p:spPr/>
        <p:txBody>
          <a:bodyPr/>
          <a:lstStyle/>
          <a:p>
            <a:fld id="{68A12AA9-6DF9-4EB1-B0EB-C0BE37A2A35A}" type="datetime1">
              <a:rPr kumimoji="1" lang="ja-JP" altLang="en-US" smtClean="0"/>
              <a:t>2016/10/13</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横田・大津・大川研　研究室紹介</a:t>
            </a:r>
            <a:endParaRPr kumimoji="1" lang="ja-JP" altLang="en-US"/>
          </a:p>
        </p:txBody>
      </p:sp>
      <p:sp>
        <p:nvSpPr>
          <p:cNvPr id="6" name="スライド番号プレースホルダー 5"/>
          <p:cNvSpPr>
            <a:spLocks noGrp="1"/>
          </p:cNvSpPr>
          <p:nvPr>
            <p:ph type="sldNum" sz="quarter" idx="12"/>
          </p:nvPr>
        </p:nvSpPr>
        <p:spPr/>
        <p:txBody>
          <a:bodyPr/>
          <a:lstStyle/>
          <a:p>
            <a:fld id="{DA123A14-9FEA-4829-A7BE-DEE65BF4A4FB}" type="slidenum">
              <a:rPr kumimoji="1" lang="ja-JP" altLang="en-US" smtClean="0"/>
              <a:t>9</a:t>
            </a:fld>
            <a:endParaRPr kumimoji="1" lang="ja-JP" altLang="en-US"/>
          </a:p>
        </p:txBody>
      </p:sp>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l="5145" t="10322" r="-1496" b="43800"/>
          <a:stretch/>
        </p:blipFill>
        <p:spPr>
          <a:xfrm>
            <a:off x="6252707" y="1524000"/>
            <a:ext cx="5329693" cy="1927121"/>
          </a:xfrm>
          <a:prstGeom prst="rect">
            <a:avLst/>
          </a:prstGeom>
        </p:spPr>
      </p:pic>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t="14337" r="12113" b="19319"/>
          <a:stretch/>
        </p:blipFill>
        <p:spPr>
          <a:xfrm>
            <a:off x="2367025" y="4423009"/>
            <a:ext cx="3581491" cy="2053039"/>
          </a:xfrm>
          <a:prstGeom prst="rect">
            <a:avLst/>
          </a:prstGeom>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1974" y="4345858"/>
            <a:ext cx="2943123" cy="2207342"/>
          </a:xfrm>
          <a:prstGeom prst="rect">
            <a:avLst/>
          </a:prstGeom>
          <a:ln>
            <a:noFill/>
          </a:ln>
          <a:effectLst>
            <a:softEdge rad="112500"/>
          </a:effectLst>
        </p:spPr>
      </p:pic>
    </p:spTree>
    <p:extLst>
      <p:ext uri="{BB962C8B-B14F-4D97-AF65-F5344CB8AC3E}">
        <p14:creationId xmlns:p14="http://schemas.microsoft.com/office/powerpoint/2010/main" val="397012351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azushi_temp">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ユーザー定義 8">
      <a:majorFont>
        <a:latin typeface="Segoe UI Semibold"/>
        <a:ea typeface="HG創英角ｺﾞｼｯｸUB"/>
        <a:cs typeface=""/>
      </a:majorFont>
      <a:minorFont>
        <a:latin typeface="Segoe UI"/>
        <a:ea typeface="メイリオ"/>
        <a:cs typeface=""/>
      </a:minorFont>
    </a:fontScheme>
    <a:fmtScheme name="クラリティ">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azushi_temp" id="{CFD5FCD2-A780-49D2-9DB6-006C3432ABE4}" vid="{A3F75E9B-2F82-4B8D-9669-7CD25B016E77}"/>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kazushi_temp</Template>
  <TotalTime>5231</TotalTime>
  <Words>3320</Words>
  <Application>Microsoft Office PowerPoint</Application>
  <PresentationFormat>ワイド画面</PresentationFormat>
  <Paragraphs>831</Paragraphs>
  <Slides>63</Slides>
  <Notes>19</Notes>
  <HiddenSlides>0</HiddenSlides>
  <MMClips>1</MMClips>
  <ScaleCrop>false</ScaleCrop>
  <HeadingPairs>
    <vt:vector size="6" baseType="variant">
      <vt:variant>
        <vt:lpstr>使用されているフォント</vt:lpstr>
      </vt:variant>
      <vt:variant>
        <vt:i4>12</vt:i4>
      </vt:variant>
      <vt:variant>
        <vt:lpstr>テーマ</vt:lpstr>
      </vt:variant>
      <vt:variant>
        <vt:i4>2</vt:i4>
      </vt:variant>
      <vt:variant>
        <vt:lpstr>スライド タイトル</vt:lpstr>
      </vt:variant>
      <vt:variant>
        <vt:i4>63</vt:i4>
      </vt:variant>
    </vt:vector>
  </HeadingPairs>
  <TitlesOfParts>
    <vt:vector size="77" baseType="lpstr">
      <vt:lpstr>HGP教科書体</vt:lpstr>
      <vt:lpstr>HGP創英角ﾎﾟｯﾌﾟ体</vt:lpstr>
      <vt:lpstr>HG創英角ｺﾞｼｯｸUB</vt:lpstr>
      <vt:lpstr>ＭＳ Ｐゴシック</vt:lpstr>
      <vt:lpstr>メイリオ</vt:lpstr>
      <vt:lpstr>Arial</vt:lpstr>
      <vt:lpstr>Calibri</vt:lpstr>
      <vt:lpstr>Calibri Light</vt:lpstr>
      <vt:lpstr>Segoe UI</vt:lpstr>
      <vt:lpstr>Segoe UI Semibold</vt:lpstr>
      <vt:lpstr>Times New Roman</vt:lpstr>
      <vt:lpstr>Wingdings 2</vt:lpstr>
      <vt:lpstr>kazushi_temp</vt:lpstr>
      <vt:lpstr>デザインの設定</vt:lpstr>
      <vt:lpstr>横田・大津・大川研究室 PEAR LAB　研究室紹介</vt:lpstr>
      <vt:lpstr>PEAR LABとは</vt:lpstr>
      <vt:lpstr>研究室のテーマ</vt:lpstr>
      <vt:lpstr>並列？組込み？</vt:lpstr>
      <vt:lpstr>PEAR LABで身につけることができるスキル</vt:lpstr>
      <vt:lpstr>Intelが求める人</vt:lpstr>
      <vt:lpstr>PEAR LABで身につけることができるスキル</vt:lpstr>
      <vt:lpstr>学会参加・発表</vt:lpstr>
      <vt:lpstr>さまざまなコンテストの参加</vt:lpstr>
      <vt:lpstr>PowerPoint プレゼンテーション</vt:lpstr>
      <vt:lpstr>どんな研究やってるの？</vt:lpstr>
      <vt:lpstr>マルチコア・マルチスレッドプロセッサ</vt:lpstr>
      <vt:lpstr>マルチコア・マルチスレッドプロセッサの例</vt:lpstr>
      <vt:lpstr>マルチコア・マルチスレッドプロセッサの利点</vt:lpstr>
      <vt:lpstr>並列処理</vt:lpstr>
      <vt:lpstr>並列実行で高速化</vt:lpstr>
      <vt:lpstr>自動並列化処理が必要</vt:lpstr>
      <vt:lpstr>Valgrind ベースの並列化システム構成図</vt:lpstr>
      <vt:lpstr>この研究のすごいところ！</vt:lpstr>
      <vt:lpstr>Android 端末でも自動並列処理</vt:lpstr>
      <vt:lpstr>Android 端末でも自動並列処理</vt:lpstr>
      <vt:lpstr>システム構成図</vt:lpstr>
      <vt:lpstr>お わ り</vt:lpstr>
      <vt:lpstr>組込みFPGA</vt:lpstr>
      <vt:lpstr>研究背景</vt:lpstr>
      <vt:lpstr>FPGA(Field Programmable Gate Array)</vt:lpstr>
      <vt:lpstr>FPGAのコンポーネント技術</vt:lpstr>
      <vt:lpstr>ロボットへのFPGA導入</vt:lpstr>
      <vt:lpstr>SLAM(simultaneous Localization and mapping)</vt:lpstr>
      <vt:lpstr>研究成果</vt:lpstr>
      <vt:lpstr>組込みFPGA班の特徴</vt:lpstr>
      <vt:lpstr>さいごに</vt:lpstr>
      <vt:lpstr>GPGPU</vt:lpstr>
      <vt:lpstr>GPUとは……？</vt:lpstr>
      <vt:lpstr>GPUの性能</vt:lpstr>
      <vt:lpstr>そこでこう考えた人がいました</vt:lpstr>
      <vt:lpstr>GPGPU(General purpose  computing on GPU)</vt:lpstr>
      <vt:lpstr>この研究室でのGPU利用例 計算機ホログラムに関する研究</vt:lpstr>
      <vt:lpstr>この研究室でのGPU利用例 計算機ホログラムに関する研究</vt:lpstr>
      <vt:lpstr>この研究室でのGPU利用例 計算機ホログラムに関する研究</vt:lpstr>
      <vt:lpstr>この研究室でのGPU利用例 計算機ホログラムに関する研究</vt:lpstr>
      <vt:lpstr>CGHの動画</vt:lpstr>
      <vt:lpstr>ネットワーク</vt:lpstr>
      <vt:lpstr>メンバー紹介</vt:lpstr>
      <vt:lpstr>ネットワークってなに？？</vt:lpstr>
      <vt:lpstr>インターネットについて研究してるの？</vt:lpstr>
      <vt:lpstr>スパコンとは？？</vt:lpstr>
      <vt:lpstr>スパコンすげえ！</vt:lpstr>
      <vt:lpstr>ネットワークが重要らしい</vt:lpstr>
      <vt:lpstr>ネットワーク班でやってること</vt:lpstr>
      <vt:lpstr>ネットワークシミュレータの高速化</vt:lpstr>
      <vt:lpstr>ネットワーク班に入ると…</vt:lpstr>
      <vt:lpstr>MIQS</vt:lpstr>
      <vt:lpstr>現在行われている研究：MIQS</vt:lpstr>
      <vt:lpstr>MIQS を使って</vt:lpstr>
      <vt:lpstr>高性能化に向けて</vt:lpstr>
      <vt:lpstr>プロセッサ設計コンテスト</vt:lpstr>
      <vt:lpstr>最後に・・・</vt:lpstr>
      <vt:lpstr>研究室の生活</vt:lpstr>
      <vt:lpstr>研究室環境</vt:lpstr>
      <vt:lpstr>生活パターン</vt:lpstr>
      <vt:lpstr>イベント</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私と</dc:title>
  <dc:creator>kazushi</dc:creator>
  <cp:lastModifiedBy>ualadmin</cp:lastModifiedBy>
  <cp:revision>45</cp:revision>
  <dcterms:created xsi:type="dcterms:W3CDTF">2015-10-13T01:55:36Z</dcterms:created>
  <dcterms:modified xsi:type="dcterms:W3CDTF">2016-10-13T01:05:23Z</dcterms:modified>
</cp:coreProperties>
</file>